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48" r:id="rId2"/>
  </p:sldMasterIdLst>
  <p:notesMasterIdLst>
    <p:notesMasterId r:id="rId25"/>
  </p:notesMasterIdLst>
  <p:handoutMasterIdLst>
    <p:handoutMasterId r:id="rId26"/>
  </p:handoutMasterIdLst>
  <p:sldIdLst>
    <p:sldId id="268" r:id="rId3"/>
    <p:sldId id="271" r:id="rId4"/>
    <p:sldId id="272" r:id="rId5"/>
    <p:sldId id="269" r:id="rId6"/>
    <p:sldId id="256" r:id="rId7"/>
    <p:sldId id="257" r:id="rId8"/>
    <p:sldId id="263" r:id="rId9"/>
    <p:sldId id="266" r:id="rId10"/>
    <p:sldId id="267" r:id="rId11"/>
    <p:sldId id="273" r:id="rId12"/>
    <p:sldId id="274" r:id="rId13"/>
    <p:sldId id="275" r:id="rId14"/>
    <p:sldId id="276" r:id="rId15"/>
    <p:sldId id="265" r:id="rId16"/>
    <p:sldId id="264" r:id="rId17"/>
    <p:sldId id="277" r:id="rId18"/>
    <p:sldId id="279" r:id="rId19"/>
    <p:sldId id="280" r:id="rId20"/>
    <p:sldId id="281" r:id="rId21"/>
    <p:sldId id="282" r:id="rId22"/>
    <p:sldId id="270" r:id="rId23"/>
    <p:sldId id="278" r:id="rId24"/>
  </p:sldIdLst>
  <p:sldSz cx="9906000" cy="6858000" type="A4"/>
  <p:notesSz cx="6858000" cy="9906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D88"/>
    <a:srgbClr val="1A79CC"/>
    <a:srgbClr val="075AFF"/>
    <a:srgbClr val="45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26" d="100"/>
          <a:sy n="126" d="100"/>
        </p:scale>
        <p:origin x="-864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2B74AB2-6881-4FE4-BD0D-B09A229D52DD}" type="datetime1">
              <a:rPr lang="sv-SE"/>
              <a:pPr/>
              <a:t>2014-05-22</a:t>
            </a:fld>
            <a:endParaRPr lang="sv-S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B7C490B9-21E1-4DC2-98B1-C31F6A258306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DB30BE71-8EEC-4302-B489-994DE1931EEA}" type="datetime1">
              <a:rPr lang="sv-SE"/>
              <a:pPr/>
              <a:t>2014-05-22</a:t>
            </a:fld>
            <a:endParaRPr lang="sv-S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2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5350"/>
            <a:ext cx="502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8442EADB-B6CC-42C4-8C6A-9F1341A03241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9A0A6E-FEC3-4282-B2DC-064016CE0FAF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19A389-5D5F-4289-872A-DC9F3BD98DB7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81850" y="1125538"/>
            <a:ext cx="2228850" cy="50006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125538"/>
            <a:ext cx="6534150" cy="5000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9BA5E4-A057-4E4D-912E-694E10224D59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9AFD2-9662-400B-BB2B-3C4B5F9BD5DB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-284400">
              <a:buFont typeface="Arial" pitchFamily="34" charset="0"/>
              <a:buChar char="•"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  <a:p>
            <a:pPr lvl="0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F64E0-7CA0-4AD0-A451-FBACFEB1AA88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898A4-2996-472D-BDFE-6DBA57AE3F2D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906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35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221B81-235F-40C6-BB3F-0C897375B9C2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319C8B-229C-40F8-8626-375ECB818F97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7C5643-C6C8-4E91-8C6B-1ABF3BC6533F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617D9C-8133-4B0B-8EB8-63F94FD06158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DD4FB-DF51-441B-83AF-50FEAED60938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71CA8-A37D-4B03-9D1D-1BB0B1F2D0F2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4D9B8E-DA8F-4F3A-AE18-B0CE5FED89CC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887F9-B3CD-42C1-A8D5-2E269770A72C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05650" y="188913"/>
            <a:ext cx="2038350" cy="537368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90600" y="188913"/>
            <a:ext cx="5962650" cy="537368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C42AB-57B8-4812-BE6C-12F730C44ED2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00C43-729D-45BE-85E2-470917E04E41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AA58C9-08DE-4350-91B3-2A0C8BF82C38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4E0345-0136-4F10-ABED-EEBAC8429095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EBD6AD-9D04-469C-8B2B-73D2DED6D98C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47442-A9FA-489A-AA07-4307CEAFC6F4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B9D85B-D4A7-4F38-87A2-C1E337544960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01590A-E893-480C-A73B-5F4A9AD0550E}" type="datetime4">
              <a:rPr lang="sv-SE"/>
              <a:pPr/>
              <a:t>22 maj 2014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125538"/>
            <a:ext cx="81534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PRESENTATIONS TITEL (CALIBRI 32)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AB1F012B-5566-4EBF-9B21-8D3C9A154412}" type="datetime4">
              <a:rPr lang="sv-SE"/>
              <a:pPr/>
              <a:t>22 maj 2014</a:t>
            </a:fld>
            <a:endParaRPr lang="sv-SE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28678" name="Picture 6" descr="gbg_li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940425"/>
            <a:ext cx="1598613" cy="536575"/>
          </a:xfrm>
          <a:prstGeom prst="rect">
            <a:avLst/>
          </a:prstGeom>
          <a:noFill/>
        </p:spPr>
      </p:pic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920750" y="3830638"/>
            <a:ext cx="820896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sv-SE" b="1">
                <a:solidFill>
                  <a:srgbClr val="075D88"/>
                </a:solidFill>
              </a:rPr>
              <a:t>Namn och eller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enhet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Datum (Calibri 24)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3200">
          <a:solidFill>
            <a:srgbClr val="075D8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8891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RUBRIK 1 (CALIBRI 28)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57338"/>
            <a:ext cx="81534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Nivå ett – Calibri 24</a:t>
            </a:r>
          </a:p>
          <a:p>
            <a:pPr lvl="0"/>
            <a:r>
              <a:rPr lang="sv-SE" smtClean="0"/>
              <a:t>Välj Calibri 20 eller lägre beroende på mängden av innehåll</a:t>
            </a:r>
          </a:p>
          <a:p>
            <a:pPr lvl="0"/>
            <a:r>
              <a:rPr lang="sv-SE" smtClean="0"/>
              <a:t>Håll avstånd mellan texten, bilderna och logotypen</a:t>
            </a:r>
          </a:p>
          <a:p>
            <a:pPr lvl="1"/>
            <a:endParaRPr lang="sv-SE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43467BD1-55E7-4F69-9103-476E05754367}" type="datetime4">
              <a:rPr lang="sv-SE"/>
              <a:pPr/>
              <a:t>22 maj 2014</a:t>
            </a:fld>
            <a:endParaRPr lang="sv-SE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1044" name="Picture 20" descr="gbg_li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940425"/>
            <a:ext cx="1598613" cy="536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intraservice.goteborg.se" TargetMode="External"/><Relationship Id="rId2" Type="http://schemas.openxmlformats.org/officeDocument/2006/relationships/hyperlink" Target="mailto:redaktionen@goteborg.se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Välkommen!</a:t>
            </a:r>
            <a:br>
              <a:rPr lang="sv-SE" dirty="0" smtClean="0"/>
            </a:br>
            <a:r>
              <a:rPr lang="sv-SE" dirty="0" smtClean="0"/>
              <a:t>Idag ska vi prata om…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1600" dirty="0" smtClean="0"/>
          </a:p>
          <a:p>
            <a:r>
              <a:rPr lang="sv-SE" sz="1600" dirty="0" smtClean="0"/>
              <a:t>Enhetssida 2.0 </a:t>
            </a:r>
          </a:p>
          <a:p>
            <a:r>
              <a:rPr lang="sv-SE" sz="1600" dirty="0" smtClean="0"/>
              <a:t>Nytt koncept för stadsutveckling på goteborg.se </a:t>
            </a:r>
            <a:endParaRPr lang="sv-SE" sz="1600" dirty="0" smtClean="0"/>
          </a:p>
          <a:p>
            <a:r>
              <a:rPr lang="sv-SE" sz="1600" dirty="0" smtClean="0"/>
              <a:t>Folkomröstningens resultat på webben	</a:t>
            </a:r>
            <a:r>
              <a:rPr lang="sv-SE" sz="1600" dirty="0" smtClean="0"/>
              <a:t>	</a:t>
            </a:r>
          </a:p>
          <a:p>
            <a:r>
              <a:rPr lang="sv-SE" sz="1600" dirty="0" smtClean="0"/>
              <a:t>Nya versionen av WCM</a:t>
            </a:r>
          </a:p>
          <a:p>
            <a:r>
              <a:rPr lang="sv-SE" sz="1600" dirty="0" smtClean="0"/>
              <a:t>Utbildningarna i höst</a:t>
            </a:r>
          </a:p>
          <a:p>
            <a:r>
              <a:rPr lang="sv-SE" sz="1600" dirty="0" smtClean="0"/>
              <a:t>Access City Award 2014 - vad händer i verksamheterna – ge goda exempel? </a:t>
            </a:r>
            <a:endParaRPr lang="sv-SE" sz="1600" dirty="0" smtClean="0"/>
          </a:p>
          <a:p>
            <a:r>
              <a:rPr lang="sv-SE" sz="1600" dirty="0" smtClean="0"/>
              <a:t>PAUS</a:t>
            </a:r>
            <a:r>
              <a:rPr lang="sv-SE" sz="1600" dirty="0" smtClean="0"/>
              <a:t>	</a:t>
            </a:r>
          </a:p>
          <a:p>
            <a:r>
              <a:rPr lang="sv-SE" sz="1600" dirty="0" smtClean="0"/>
              <a:t>Fakta- och publiceringsansvar, kontaktuppgifter i TD och SG samt behörigheter	</a:t>
            </a:r>
          </a:p>
          <a:p>
            <a:r>
              <a:rPr lang="sv-SE" sz="1600" dirty="0" err="1" smtClean="0"/>
              <a:t>webblogg.goteborg.se</a:t>
            </a:r>
            <a:r>
              <a:rPr lang="sv-SE" sz="1600" dirty="0" smtClean="0"/>
              <a:t>	</a:t>
            </a:r>
          </a:p>
          <a:p>
            <a:r>
              <a:rPr lang="sv-SE" sz="1600" dirty="0" smtClean="0"/>
              <a:t>Sommaren	</a:t>
            </a:r>
          </a:p>
          <a:p>
            <a:r>
              <a:rPr lang="sv-SE" sz="1600" dirty="0" smtClean="0"/>
              <a:t>goteborg.se i händelse av kris</a:t>
            </a:r>
          </a:p>
          <a:p>
            <a:r>
              <a:rPr lang="sv-SE" sz="1600" dirty="0" smtClean="0"/>
              <a:t>Återkoppling temperaturmätningen	</a:t>
            </a:r>
          </a:p>
          <a:p>
            <a:endParaRPr lang="sv-SE" sz="16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22 maj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Tillgänglighet och fina priser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Access City Award 2014</a:t>
            </a:r>
          </a:p>
          <a:p>
            <a:r>
              <a:rPr lang="sv-SE" dirty="0" smtClean="0"/>
              <a:t>Berätta om arbete som utförs  </a:t>
            </a:r>
          </a:p>
          <a:p>
            <a:r>
              <a:rPr lang="sv-SE" dirty="0" smtClean="0"/>
              <a:t>Skryt på goteborg.se! </a:t>
            </a:r>
            <a:r>
              <a:rPr lang="sv-SE" dirty="0" smtClean="0">
                <a:sym typeface="Wingdings" pitchFamily="2" charset="2"/>
              </a:rPr>
              <a:t>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22 maj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8153400" cy="1143000"/>
          </a:xfrm>
        </p:spPr>
        <p:txBody>
          <a:bodyPr/>
          <a:lstStyle/>
          <a:p>
            <a:r>
              <a:rPr lang="sv-SE" dirty="0" smtClean="0"/>
              <a:t>paus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22 maj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1853952"/>
            <a:ext cx="8153400" cy="1143000"/>
          </a:xfrm>
        </p:spPr>
        <p:txBody>
          <a:bodyPr/>
          <a:lstStyle/>
          <a:p>
            <a:r>
              <a:rPr lang="sv-SE" dirty="0" smtClean="0"/>
              <a:t>Fakta- och publiceringsansvar</a:t>
            </a:r>
            <a:br>
              <a:rPr lang="sv-SE" dirty="0" smtClean="0"/>
            </a:br>
            <a:r>
              <a:rPr lang="sv-SE" dirty="0" smtClean="0"/>
              <a:t>Behörigheter</a:t>
            </a:r>
            <a:br>
              <a:rPr lang="sv-SE" dirty="0" smtClean="0"/>
            </a:br>
            <a:r>
              <a:rPr lang="sv-SE" dirty="0" err="1" smtClean="0"/>
              <a:t>Kontaktuppfigter</a:t>
            </a:r>
            <a:r>
              <a:rPr lang="sv-SE" dirty="0" smtClean="0"/>
              <a:t> i TD respektive SG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22 maj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2213992"/>
            <a:ext cx="8153400" cy="1143000"/>
          </a:xfrm>
        </p:spPr>
        <p:txBody>
          <a:bodyPr/>
          <a:lstStyle/>
          <a:p>
            <a:r>
              <a:rPr lang="sv-SE" dirty="0" err="1" smtClean="0"/>
              <a:t>webblogg.goteborg.se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22 maj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2560" y="2420888"/>
            <a:ext cx="8153400" cy="1143000"/>
          </a:xfrm>
        </p:spPr>
        <p:txBody>
          <a:bodyPr/>
          <a:lstStyle/>
          <a:p>
            <a:r>
              <a:rPr lang="sv-SE" dirty="0" smtClean="0"/>
              <a:t>Sommaren 2014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22 maj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Sommaren 2014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Som vanligt:</a:t>
            </a:r>
          </a:p>
          <a:p>
            <a:r>
              <a:rPr lang="sv-SE" dirty="0" smtClean="0"/>
              <a:t>Redaktionellt: </a:t>
            </a:r>
            <a:r>
              <a:rPr lang="sv-SE" dirty="0" err="1" smtClean="0">
                <a:hlinkClick r:id="rId2"/>
              </a:rPr>
              <a:t>redaktionen@goteborg.se</a:t>
            </a:r>
            <a:endParaRPr lang="sv-SE" dirty="0" smtClean="0"/>
          </a:p>
          <a:p>
            <a:r>
              <a:rPr lang="sv-SE" dirty="0" smtClean="0"/>
              <a:t>Tekniskt: </a:t>
            </a:r>
            <a:r>
              <a:rPr lang="sv-SE" dirty="0" err="1" smtClean="0">
                <a:hlinkClick r:id="rId3"/>
              </a:rPr>
              <a:t>support@intraservice.goteborg.se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pPr>
              <a:buNone/>
            </a:pPr>
            <a:r>
              <a:rPr lang="sv-SE" dirty="0" smtClean="0"/>
              <a:t>Semestertider….</a:t>
            </a:r>
          </a:p>
          <a:p>
            <a:r>
              <a:rPr lang="sv-SE" dirty="0" smtClean="0"/>
              <a:t>Lågsäsong veckorna 28-31: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Beställ inte enhetssidor och direktlänkar dessa veckor, ingen kan utföra beställningen förrän vecka 32.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22 maj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1925960"/>
            <a:ext cx="8153400" cy="1143000"/>
          </a:xfrm>
        </p:spPr>
        <p:txBody>
          <a:bodyPr/>
          <a:lstStyle/>
          <a:p>
            <a:r>
              <a:rPr lang="sv-SE" dirty="0" smtClean="0"/>
              <a:t>I händelse av kris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22 maj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KerstinsSkriet_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57256" y="2924944"/>
            <a:ext cx="2318194" cy="3312370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2C8-CFB8-46B6-AC0E-811E352AE403}" type="datetime4">
              <a:rPr lang="sv-SE"/>
              <a:pPr/>
              <a:t>22 maj 2014</a:t>
            </a:fld>
            <a:endParaRPr lang="sv-S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200" dirty="0" smtClean="0"/>
              <a:t>Krisinformation på </a:t>
            </a:r>
            <a:r>
              <a:rPr lang="sv-SE" sz="3200" dirty="0" err="1" smtClean="0"/>
              <a:t>goteborg.se</a:t>
            </a:r>
            <a:endParaRPr lang="sv-SE" sz="3200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97013" y="3836988"/>
            <a:ext cx="6934200" cy="1752600"/>
          </a:xfrm>
        </p:spPr>
        <p:txBody>
          <a:bodyPr/>
          <a:lstStyle/>
          <a:p>
            <a:r>
              <a:rPr lang="sv-SE" b="1" dirty="0" smtClean="0">
                <a:solidFill>
                  <a:srgbClr val="006699"/>
                </a:solidFill>
              </a:rPr>
              <a:t>Ingen panik! Vem gör vad, när och hur.</a:t>
            </a:r>
          </a:p>
          <a:p>
            <a:r>
              <a:rPr lang="sv-SE" b="1" dirty="0" err="1" smtClean="0">
                <a:solidFill>
                  <a:srgbClr val="006699"/>
                </a:solidFill>
              </a:rPr>
              <a:t>Goteborg.se-mötet</a:t>
            </a:r>
            <a:r>
              <a:rPr lang="sv-SE" b="1" dirty="0" smtClean="0">
                <a:solidFill>
                  <a:srgbClr val="006699"/>
                </a:solidFill>
              </a:rPr>
              <a:t> 23 maj 2014</a:t>
            </a:r>
          </a:p>
          <a:p>
            <a:r>
              <a:rPr lang="sv-SE" b="1" dirty="0" smtClean="0">
                <a:solidFill>
                  <a:srgbClr val="006699"/>
                </a:solidFill>
              </a:rPr>
              <a:t>Niina Jurvelin</a:t>
            </a:r>
            <a:endParaRPr lang="sv-SE" b="1" dirty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8A0B-B0DA-4FD2-AABA-C31729B6F7AB}" type="datetime4">
              <a:rPr lang="sv-SE"/>
              <a:pPr/>
              <a:t>22 maj 2014</a:t>
            </a:fld>
            <a:endParaRPr lang="sv-SE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Krisinformation på </a:t>
            </a:r>
            <a:r>
              <a:rPr lang="sv-SE" dirty="0" err="1" smtClean="0"/>
              <a:t>goteborg.se</a:t>
            </a:r>
            <a:endParaRPr lang="sv-SE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Initieras av stadens krisorganisation när krisen är ett faktum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Webbenheten har beredskap kl 16.30-8.00 vardagar samt hela helgen. 	Innebär att vi kan kallas in av jourhavande 	</a:t>
            </a:r>
            <a:r>
              <a:rPr lang="sv-SE" dirty="0" err="1" smtClean="0"/>
              <a:t>stadsdirektör/kommunikationsavd</a:t>
            </a:r>
            <a:r>
              <a:rPr lang="sv-SE" dirty="0" smtClean="0"/>
              <a:t> SLK vid kris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Uppdrag: </a:t>
            </a:r>
          </a:p>
          <a:p>
            <a:pPr lvl="1"/>
            <a:r>
              <a:rPr lang="sv-SE" dirty="0" smtClean="0"/>
              <a:t>publicera krisinformation på goteborg.se samt </a:t>
            </a:r>
            <a:r>
              <a:rPr lang="sv-SE" dirty="0" err="1" smtClean="0"/>
              <a:t>facebook.se/goteborgsstad</a:t>
            </a:r>
            <a:r>
              <a:rPr lang="sv-SE" dirty="0"/>
              <a:t> </a:t>
            </a:r>
            <a:r>
              <a:rPr lang="sv-SE" dirty="0" smtClean="0"/>
              <a:t>under tiden krisen pågår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Krisportletten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Krisportletten är det verktyg vi har för att kunna visa krisinformation eller viktigt meddelande globalt på webbplatsen (på alla sidor).</a:t>
            </a:r>
          </a:p>
          <a:p>
            <a:r>
              <a:rPr lang="sv-SE" dirty="0" smtClean="0"/>
              <a:t>Administreras och hanteras av webbenheten.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FF49-CDA5-41F4-A2E2-F5E18244037A}" type="datetime4">
              <a:rPr lang="sv-SE" smtClean="0"/>
              <a:pPr/>
              <a:t>22 maj 2014</a:t>
            </a:fld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3501008"/>
            <a:ext cx="5330103" cy="230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2213992"/>
            <a:ext cx="8153400" cy="1143000"/>
          </a:xfrm>
        </p:spPr>
        <p:txBody>
          <a:bodyPr/>
          <a:lstStyle/>
          <a:p>
            <a:r>
              <a:rPr lang="sv-SE" dirty="0" smtClean="0"/>
              <a:t>Enhetssida 2.0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22 maj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När det inte är ”</a:t>
            </a:r>
            <a:r>
              <a:rPr lang="sv-SE" smtClean="0"/>
              <a:t>kris” 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men du behöver publicera akut på startsidan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Alla har tillgång att publicera akuta händelser, efter kontorstid på startsidan på goteborg.se som </a:t>
            </a:r>
            <a:r>
              <a:rPr lang="sv-SE" u="sng" dirty="0" smtClean="0"/>
              <a:t>aktuelltlänk</a:t>
            </a:r>
            <a:r>
              <a:rPr lang="sv-SE" dirty="0" smtClean="0"/>
              <a:t>.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Före 16.30: mejla redaktionsmejlen eller ring 031-365 00 00. </a:t>
            </a:r>
          </a:p>
          <a:p>
            <a:r>
              <a:rPr lang="sv-SE" dirty="0" smtClean="0"/>
              <a:t>Efter 16.30: lägg upp din aktuelltlänk </a:t>
            </a:r>
            <a:br>
              <a:rPr lang="sv-SE" dirty="0" smtClean="0"/>
            </a:br>
            <a:r>
              <a:rPr lang="sv-SE" dirty="0" smtClean="0"/>
              <a:t>+ mejla </a:t>
            </a:r>
            <a:r>
              <a:rPr lang="sv-SE" dirty="0" err="1" smtClean="0"/>
              <a:t>redaktionen@goteborg.se</a:t>
            </a:r>
            <a:r>
              <a:rPr lang="sv-SE" dirty="0" smtClean="0"/>
              <a:t>  om och vad du publicerat.</a:t>
            </a:r>
          </a:p>
          <a:p>
            <a:r>
              <a:rPr lang="sv-SE" dirty="0" smtClean="0"/>
              <a:t>Vissa förvaltningar, TK och Kretslopp och vatten, får publicera aktuelltpuffar vid akuta händelser utanför kontorstid. Mallar finns färdiga.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FF49-CDA5-41F4-A2E2-F5E18244037A}" type="datetime4">
              <a:rPr lang="sv-SE" smtClean="0"/>
              <a:pPr/>
              <a:t>22 maj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Förra mötets lappövning</a:t>
            </a:r>
            <a:br>
              <a:rPr lang="sv-SE" dirty="0" smtClean="0"/>
            </a:br>
            <a:r>
              <a:rPr lang="sv-SE" dirty="0" smtClean="0"/>
              <a:t>Temperaturmätningen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92560" y="1916832"/>
            <a:ext cx="8153400" cy="4005262"/>
          </a:xfrm>
        </p:spPr>
        <p:txBody>
          <a:bodyPr/>
          <a:lstStyle/>
          <a:p>
            <a:r>
              <a:rPr lang="sv-SE" dirty="0" smtClean="0"/>
              <a:t>Tack för att du bidrog</a:t>
            </a:r>
          </a:p>
          <a:p>
            <a:r>
              <a:rPr lang="sv-SE" dirty="0" smtClean="0"/>
              <a:t>Vi fångar upp och tar omhand</a:t>
            </a:r>
          </a:p>
          <a:p>
            <a:r>
              <a:rPr lang="sv-SE" dirty="0" smtClean="0"/>
              <a:t>Liknande uttryck även via andra kanaler</a:t>
            </a:r>
          </a:p>
          <a:p>
            <a:pPr lvl="1"/>
            <a:r>
              <a:rPr lang="sv-SE" dirty="0" smtClean="0"/>
              <a:t>Förväntningar och glädje </a:t>
            </a:r>
          </a:p>
          <a:p>
            <a:pPr lvl="1"/>
            <a:r>
              <a:rPr lang="sv-SE" dirty="0" smtClean="0"/>
              <a:t>Oro och frustration </a:t>
            </a:r>
          </a:p>
          <a:p>
            <a:pPr lvl="1"/>
            <a:r>
              <a:rPr lang="sv-SE" dirty="0" smtClean="0"/>
              <a:t>Hög arbetsbelastning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Det är mycket på gång som de flesta ser fram emot</a:t>
            </a:r>
          </a:p>
          <a:p>
            <a:r>
              <a:rPr lang="sv-SE" dirty="0" smtClean="0"/>
              <a:t>Förändringar i beställningar från sdf till KC kan innebära avlastning. </a:t>
            </a:r>
          </a:p>
          <a:p>
            <a:r>
              <a:rPr lang="sv-SE" dirty="0" smtClean="0"/>
              <a:t>Vi återkommer med information om vad det innebär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22 maj 2014</a:t>
            </a:fld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1032" y="188640"/>
            <a:ext cx="44958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goteborg_se_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idag!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Trevlig sommar</a:t>
            </a:r>
          </a:p>
          <a:p>
            <a:r>
              <a:rPr lang="sv-SE" dirty="0" smtClean="0"/>
              <a:t>Höstens </a:t>
            </a:r>
            <a:r>
              <a:rPr lang="sv-SE" dirty="0" err="1" smtClean="0"/>
              <a:t>goteborg.se-möten</a:t>
            </a:r>
            <a:r>
              <a:rPr lang="sv-SE" dirty="0" smtClean="0"/>
              <a:t> </a:t>
            </a:r>
          </a:p>
          <a:p>
            <a:pPr lvl="1"/>
            <a:r>
              <a:rPr lang="sv-SE" dirty="0" smtClean="0"/>
              <a:t>3 september</a:t>
            </a:r>
          </a:p>
          <a:p>
            <a:pPr lvl="1"/>
            <a:r>
              <a:rPr lang="sv-SE" dirty="0" smtClean="0"/>
              <a:t>5 december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22 maj 2014</a:t>
            </a:fld>
            <a:endParaRPr lang="sv-SE"/>
          </a:p>
        </p:txBody>
      </p:sp>
      <p:sp>
        <p:nvSpPr>
          <p:cNvPr id="2050" name="AutoShape 2" descr="data:image/jpeg;base64,/9j/4AAQSkZJRgABAQAAAQABAAD/2wCEAAkGBxQPERUQEBAUFRAWFxYVFhUVFhUVEhUUFBUWGBcXFhgYHCggGBwlHRYUITQhJSkrLi4uFx8zOD8sQygtLiwBCgoKDg0OGxAQGywkICQsLDQsLCwsLCw0LCwsLCwsLywtLC8sLS4sLC8sLCwtLCwsLCwsLCwsLCwsLCwtLC0sLP/AABEIAM4A9AMBEQACEQEDEQH/xAAbAAEAAQUBAAAAAAAAAAAAAAAABgIDBAUHAf/EAEwQAAEDAgMEBQcGCwcDBQAAAAEAAgMEEQUhMQYSQVEHEyJhcRQyQlKBkaEjM2KSscEVF0Nyc4Kis8LR8DQ1g5OjssNl0+EWJCVEZP/EABsBAQACAwEBAAAAAAAAAAAAAAACAwEEBQYH/8QAQREAAgECAgUKAwUHAgcAAAAAAAECAxEEMQUSIUFRE2FxgZGhscHR8CIy4QYUQlKSFTM0U2Jy8UPSFiMkorLC4v/aAAwDAQACEQMRAD8A7igCAIAgCAIAgCAIAgCAIAgNftD/AGSo/Qy/u3ICH9FUxZhERbr1k37xy5GmcZVwtFTpWve21X3NltKCk7M6AuuVBAEAQBAEAQBAEAQBAEAQBAEAQBAEAQBAEAQBAYGNYzDQxGaplEcdwLm5JcbkNaBm45E2HI8kBmRSB7Q5pBa4Agg3BBFwQeIQFaAIAgCA1+0P9kqP0Mv7tyAhfRh/c8P6Sb949ee+0n8NH+7yZfQ+Y6IvQlAQBAEAQGBjmMRUMLqiofuxt+s5x0a0cXHkgIdsPiNbWzSYlUPMVC9u5DT6hwBNni+nHtekTyAVGJxNPD03UqPYvdlzklFydkTqmlL23It/JUYDFyxNLlJR1drtzrj78DM46rsXlvEAgCAIAgCAIAgCAIAgCAIAgCAwcbwqOtgfTzNvG8WPNp4ObyINiPBAc52NxObDak4RVuzZc0zz5r4zcho7iASORDm8AuHpaNejKOLpNvVzjutx8nw2Mup2fws6jFIHAEaLq4bEQxFNVIZP3YqlFxdmVq8wEAQGv2h/slR+hl/duQEL6MP7nh/STfvHrz32k/ho/wB3ky+h8x0RehKAgCAIDDxfE4qSF9RO8MiYLk8e4AcSTkANUBzTDaKXaCfy6tBjwyIkQQX+cINs+f0jx80aEqmvXhQpupUdkiSTbsjo0EPWWJG7G3JrRkLDhbkvP0KNTSlXl6ytTXyx4+976lvLm1TVlmbABelSSVka56sgIAgCAIAgCAIAgCAIAgCAIAgCAifSHsp+EYA6Ls1kPbhfoSRYll+F7Cx4EA81hpNWYMHo82r8rjLZezURncmYRYhwuA+3C9iCOBBHJeaV9FYnVf7qfc/pv4rbuNh/8yPOidBemRrhAEBj19N10UkRNg9jmX1tvNIv8UBo8C2b8go2UkbzIGuc7eIDT2yTpfvXF05hquIoRjSjd63NwfGxbSkou7JIu0VBAEBj4hXR00TppnhkTBdzjoB954W43QHLqeGXaSo8oqA6LCIHHq49DK4ZHTidC4eaDutzLiq6tWFKDnN2SMpN7EdGpoA/da1oZCwBrWgWAAFgABpkvOU4VNLVuUqbKUclx973uyW9l7apqyzNkBZemjFRVlka56sgIAgCAIAgCAIAgCAIAgCAIAgCAIAgNGNlKcVclc1hFRIzcJBIZ3u3RkXGzb39Ud5Oti8NDE0nTnv7nxJRk4u6NtSRua2zjfl4KnRtCtQoKnWabWVuG731GajTd0KqqZCwySyNZGMy57g1o8Scgt8gQvFulSihduQ9ZUyaARN7N/znWv8Aq3QGuO2+KVGdLg5YOBnLvfZ3V/ArXliqMc5Lx8CSizwYntA7PqKRvdl/3SqXpChx7mZ1Gefh7Hos30VNK3ju23vZab7ipLSGHf4u5jUZW3pSkgyr8MqIeG83Nvs6wNHucVsQqwn8sk+hkWmiTYNt1QVdhHVMa85BknyTyeQD7bx8LqwwXdrtlo8UZHHLJI1jHh5DHWa8cWuHhodRfJAZ0eHhobCxoZAwANa3IADICy4eMwWIxmJUKmyktux5v18FltyujNRjszNg1thYaLswhGEVGKslkUt3PVMBAEAQGq2h2hp8Pj62plDQb7rRnI8jgxup+wcbIDD2Q2m/CEDqh1O+Bm+Qzf0kZYFr2njyyuLg2JVVatTox16jSXOZSbdkSAFWJpq6MHqyAgCAIDGxDEIqZnWTysjjuG7z3BrbuNgLnLMoCumqmSt3opGvb6zHBzfeEBeQBAEAQBAEB4TbM6IDn20HSPeTyTCovKqk5b4uYW8yLefbncNz1OijOcYLWk7Iylc11PsJNWvE+MVb5X6iFjrRt7rgWH6gHiVy6ukm9lJdb9CxU+JMsKwWClFqeCOPmWtG8fznau9pXPnOdT522TSSM+yjqGbiyw4ApIUHAzcpc24sdOXBVOII3i+xFFVXL6drHH04vk3X5ndyd7QVdTx2IpZSvzPaYcIs0LNncSwztYbWGaIf/Xmta3IAnd+qWLpUdM03sqq3Otq9fEg6T3G3wTpOjL/J8ShdSVAyJcD1J77nNgPM3HeuvCcZx1oO65ipqxP4pA8BzSHNIuCDcEHQgjUKRgqQBAeE2zOiAgG0PSJvSeR4TF5VVm43wLws5kHR9udw0cTwQGLg2w463yvFZPK6w2PVk70LOQOXbt6oAaOXFcnG6Wp0HydNa0+C8/TPoLYU29u4ncVIXWMmg0aMgB9y06OjK2Kmq2NfRFbvTq28XuJOooq0O0zmi2Q0XoIQjCKjFWSyRQeqQCAIAgNfjeCw10XU1Me/HcOtvOb2hexBaQeJQEepOjqjp97qYrFxvvF7xK24A3WytIeG5XtfUlcvG4bGTqKeHq6tllu37d67iyEopWkjI/A1TFbqayoaB6LyyoYfHrQZPc4LS+86Vo/PTU1xX0/2k9Wm8nYNxKvisHx00/MgyUrrcw1wkBPdvBSjp+nF2rU5Qfb428DHIvczOw7aDrXiOSlnhcb2LxG+LIE+fG9wF7Zb1l0KWk8JV+WouvZ42IOnJbjdgreTTV0QCyCzV1TIWOlleGRsBc5zjZoA1JKA5VX4pU7RSOgpi6DC2m0khFnTdxHG/qaAZu4NWricXCguL3InGNya4DgUFDH1VPGGj0nHN7zze7j9g4WXBqVZ1pa02XJJZG1AUoxMFQCuUDFyqylqGLnllhwM3KSFXKBm5QQqJRMlBColEkigha0kZNdjGDw1jOrqImvbwvk5p5tcM2nwUKderQlrU3b3vRlpPMhgoK7AnGWheamiuS+nf5zRqSAPb2mjxBtdejwOmada0Kvwy7n6dfbuKJ0mtqJ/sntZT4nHvwOtIAN+J1usZf7W8nDL7F2ik3yAie2+zNRiRiiZWGGksROwDtPzFrc+IsTYZGx0QGVgeARUTDBSRdW305DnJIebnanwGQ4WXn8TUx2KqyoUVqRWxye/o+nW0XxUIq72m7p6YM0158V0MDo2jhF8KvLi8/oVzqORfXQIBAEAQBAEAQBAEB4RfVRlGMlaSuCy+jYfR92S59XRGDq5wS6NngWKrJbz2ngEYIF8881bgsDTwkXGnezd9pic3LMuk2zOi3SByXGK2TaKrNNA8twuBwMkg/KuGhHP6I4DtHgFqYzFxw8L73kvPoJxjcn9BRsgjbFEwMjaLNaNAPvPfxXnNaU5a0ndsvyMpoV0UYLgC2YxIlYC2IxIms2lrJ6eAyUtP18280CO5GTjYnLlkroU03tMXIg/afGIxvyYOCwZkMJL7eDXOP7Ks5Gk/wARi7N9sntfBiQc1gdHOzz4X+eM7EtPpC+XAjiBda1ag4dBJM37gtKcSaLbgtaaMlDgtWaJFsrVmiSKCtWaJIhm0uybhJ5dhruprWEuLW2DZeeWgceRydx5rtaM0zKi1Sru8dz3r1Xh3FVSlfaiS7CbZsxJhjkb1VbH87Ebi9jYvYDna+RBzacjwJ9emmro1SWLICAIAgCAIAgCAIAgCAIAgCAIDnvSnjjz1eFUh/8Ac1Ng+3owm4IPLes659VruYUKlSNODnLJGUrs3OzuDsoadlPFo0dp3F7z5zj4/AWHBeRrV5V6jnL/AAuBspWVjOrKpsEb5pDaONrnvNibNYCXGwzOQOQVtKLk1FZswzG2f2gp69rnUshe1hDXXY9liRceeBfLkt2VCdJ2miN0zcNV0ERZdaFswiRZWGq9QMXKSFCUTJD8b2Qc/EIMQpZGQyNPy9wT1rchoNSW7zST9HkocolBxkLEocufNFiNTtFVzQQOkpoOvmBaBHe1w5wBPsBJ9iqhCEp2m7LiZbIdLtfiUA6ypwk9UPOLHG7RxJtvfGyteDw1R2hV28/tGNaS3EowDHIq+ETQE2vZzTk9jvVcPb4FcjF4adCepP8AyWxknkbArmzJooKoZkh22ez7w8YlQksrYu0Q38q1ozy9J1srekMuS72htJ8jJUKr+F5Pg/R92ZTVp32omexe0zMTpmzts2QdmVl77kls7c2nUHl4FexNU3yAIAgCAIAgCAIAgCAIAgCAt1M7Y2OkebMY0ucToGtFyfcEByzYCN1bU1OLzDtSPdHCD6LBa9vBoYy/c7mvP6axO1UF0vy9ewvpR3k/auPAtMLaKLfo6lnrQTD3xuW/hnapF868SEsiDdB8vYqmcd6J3sIeP4V2MctsX0lUDqTVRAyy81bUGRZWCtmLInjiq5syi05asyRactSZNFty1ZkkWytSZJEM2dwCWjxGqexgbQzNDm2c35y7TYNvcAF0o05LYxmJhWw0E38a8OnsIxi1J8CWFcKZcigqhmQsGSBV7zgeIsrYwRQ1J3J2jRribkgd2bx4PHFe00JjuXpclN/FHvX0y7DUrQs7o64xwIBBBBzBGYIPELuFJHdq9tKbC3RtqesvIHObuNDsmEA6kesEBoPxtUzvm6SskHAtjZb/AHqEqkI5tLrM2PPxnud83hNa7xYQPgCq3iqCznH9S9TOq+BQekKtd83gc1ubpHN+HU/eqnpDCrOpHtRnk5cDYYDtVXTzsZUYb1FOd7ekMgcW2aS3KwOZAGnFVPS2CX+ou/0M8lLgTBlS12h+BVlLSOHqq8JXXQ/NGHTksy8t0gQCp6UI2TPhFBWPcx74+yxp3ixxbdvauQbX8FGUoxWtJ2XOZsVfjK/6ViH+SP5qn73h/wCZH9S9TOpLgPxlf9KxD/JH80+94f8AmR/UvUakuBudmdrBXOe00lRT7gBvOwMa7eJFm55kW+IT75h/5kf1L1GpLgSNrr5g3CuhOM1rRd1zEWrEK6X8T6jDXsb587mwi2pBu549rWuH6ykDK2dw4UtLDANWMAd3vObz7XEleDr1+WrSqcX3bu43IqysbNqnBgqcwOBadCCD4EWW1CVtpFnJuh6UwV09M7UxuB/PgkAt7nP9y9Djfipxmvd0UwzOxtK0YMky40rZjIiVbytUzFgSouQsWyVRORItuK1Zski24rWmyRbctWbJItlas2SRQVqTJIpKpZkLBk120GFNrKaSnd6Y7J9V4za72ED4rZweJeGrRqrdnzreiMo6ysY3RFjLp6Q0svz9I7qnA+duZ7l/Czmf4a+jRkpJSWTNBk2kga4gua0kaXANvC6yCy6haTfPwGQXHq6Dw1WpKpJu7d8/oWqtJKwFAzkfeVhaBwX5X+pjlplQomer8SrY6GwUfwdrb8WY5WfEqFKz1QrVovBr/Tj2GOUlxK2xNGjR7lfDC0IK0YJdCRFyb3la2DBTIwOFjoVVWowrQdOeTzMptO6LHkDOR95XM/YWC/K/1S9SzlpjyBnI+8p+wsF+V/ql6jlpjyBnI+8p+wsF+V/ql6jlpl6KMNFhoulh6EKFNU6asl185W227s5v0pHrq7DKX0TIZHDmA+P7g/3qGNqcnh6kv6X4GYK8kS4FeCgzdZW1bUGRZcaVswZFnH8Yd+DMeE2kT5GyngOrnu2Q+xxkPsXo6L5bCW3pW7MvIoeyR2cFc2MiZUCrlMxY93lPXMWF1hzFiklVSkSsUOKolIkWyVrSZlFDitabJFsrWmySKStWbMlKqJBAEBC6B/kG0AAyhrYyD6oksT796P8A1V7jQdflcIovOLt1Zrxt1GnWjaR1RdgqCAIAgCAIAgCAIAgCAIDme239+4eOHVu/5f5Bc/S38HU6F4osp/MiXBeFizbKgVswkYZWCtiMiJBOl7Beupm1TBd0JIf3xPtc+x26fAuXa0XX1ZuD3+JVUjsubno4x7y2jaHOvNDaKS+psOw/9ZvHmHLOMp8lV5ntQi7olQcqFMzY93lLXFhvLDmLFJKrcjJSSqpSMooJWvKRkoJWvKRJFBK1psyUla8mSIbtTtyKKpZTxxdcfyoabPaXW3Gs4F2d7Hm3muzgNDvE0HVlLV4cNmbfN9SqdXVdiYNNwDYjLQ2uO42XFexlx6sAgvSgep8jrR50E4zHLJ//ABfFek+zlW1SdPik+x28yiutiZ1kG+Y0XrDVPUAQBAEAQBAEAQBAEAQHM+kr5LFMMnOhc6Mn9dg/5StPSENfC1I/0vu2+ROm7SRLV89TN0qBV0ZGCoFbEZGDyWNr2uY8BzHAtc06FrhYg+wrYhUcXdEbHHQZNnsR0c6mf/qQE/72H4jgHL08XHHYfg13P0fvI1/kZ2OirGTRtlicHRvAc1w0IK4ctaEnGWxouW0v3TXFhdY1wUkqDmZseEqqUgUEqmUiRSSteUjJSVRJkiN7abUNw+LKzqh4PVs/jd9EfE5c7b2jdHyxdTbsgs35Ln8CE56qIp0b7OOmk/CVTd2ZdFvaveSd6U9wzt358AuvprHxpw+60eu25fl9ebZvKqULvWZ01eVNkICI9KcW9h0h9V8Z97w3+IrsaClbGJcU/C/kVVvlJ9s/N1lJTyHV0MTvrRtP3r3BpmwQBAEAQBAEAQBAYFLjMEs8lNHMx08YBewG5aCbZ8LjiOFxe1wgM9AEBAumbDzJQNnZ59PKyQEahp7B9xcw/qrDSas8gbPCq0VEMc7dJGNf4bwzHsNx7F82r0nRqypvc2jfTurmWFBMyVAq2MjB6Cr4zMGq2mwGPEIDDJkRmx4HaY/mOY4EcR7Ct3CYyVCetHrXEhKN0czwXGqnAZzTVLC6Am5aNCD+UgJyN+I99ivQVaNLHU+Upvb72MpTcHZnWcKxWKrjEsEgew8tQeThq09xXAqwnSlqzVmXJp5GZvKrXMnhKg5gpJVbmZKSVVKRk8VEpGSI7XbcRUQMcREtTpug3ZGechH+0Z+Gq6mj9EVcS1Ofww4730euXSVzqKORFNltl5sTl8tri4wuN88nTcg0ejH4ezmutj9I0sDT+74a2sv+31l7ZXCDm7yOqsYGgNaAGgWAGQAGgA4BeRbbd2bRUsAICLdJp/8AjZvGL96xdbQf8bDr/wDFlVX5CZ7JC1BSD/8APB+6avdGmU7VYw+ipzPFTPqHBzR1cYdfdJ7TjutJAAudOWmqAwNmtt6evjMjWyxbrtx3WN7LXAAkFzbgCxGZtqqKmKo05qE5JN7duwkotq6JJFKHgOa4OadCCCD4EK8iVoAgCAxsSxCKmjdNPI2ONurnGw8BzPcMygObVm0lbjj3QYY009GDuyVT7tcRxsdW/mt7Wly26jKSirydkZsSLZXZeDD27tKzfnIs+oeBvm+ob6jb8By46rz9fSlXFTdHAq/GXDo9X1IuVNRV5krp4y1tibnmuvgsPOhRUJycnxfvxKptN3RdW2RMfEaNtRFJBILxyMcxw+i4EH7UBy/o8qXU758KnPytO9xZf0oyc7d1yHjuk7l5P7QYTVmsRHJ7H07u1eBtUZbLE4Xmy89upJmD0FWKRg9urFMGBjWDw1sfVVEYc3UHR7DzY7gf6K2cPi6lCWtTdvPpIuKeZzTENjq7DJDPQSPkZzjyltyfHpIPAHwC9FS0nhcXHUrpJ8+XU93vaUOEo7UZeF9Kb2disp7uGRdH2Hg/Sjdx9o8FCtoVS+KjPt2969DKq8USSn6RqB+sr2Hk+KT7WAj4rmz0Ri1lFPoa87E1UiXpNvaBov5UD4Ryk/Bip/ZWMf4O9epnlI8TVYh0n0zB8jHLK7hcCNntLs/2VsU9A4iXztR7/p3mHWjuIzPtLiOLEx0sZZGciIbgDufM7T2EX5LoxwGAwC16zu/6vKP+SDnOexEh2X6OY4CJawtlkGYjHzLT33zkPjYdxXNx2np1LwofCuO/6eJOFFLayeBeeLwgCAICF9LU+7Qbg1klY0Did0Of/CF3Ps/DWxWtwi/TzKaz+E6Zh9P1UUcfqMYz6rQPuXtDUMhAWJKRjrndAJzJGRJ7+a0cXo7D4rbUjt4rYycZyjkYEmD2JdGS13NpLHHxLcneByXK/ZWLw23CVdnB+7dyLOUjL5kIqiaIgSWcziSN1477t7LvCwWVpfEYfZi6TXOvbXf1Dkoy+Vmeyrac7/aulS0phakdaM+26K3TkiN7YbdQYd8kPlqs2DYGHO503yL7t8ssyeAXQIEXpdlqjEpBV43IQwZxUbDu2B9ax7A9u8eJFrLRxukKOEjeo9u5b374snCDlkT6joew1jWCKBos2NgDWgDkAuPHDYrSTU6/wU90ePvi+pFmtGnltZso4w0WAsF6ChQp0IKFNWRS227srVxgIAgOddKOByRujxekHy9PbrR68Iv2iONgSD9Fx9UKqvRhWpunPJ+79RmLad0bXAsXjrYGzxHJ2reLHDzmu7x8cjxXzzFYWeGqunPd3rib0ZKSujYLXJBAe3UkzAus6wF1nWBhYlhEFT8/BHJyLmguHg7UK6ji61H93JroZFxTzI9P0c0LvNjkZ+bK4/795b8dO4xZtPpS8rEORiWW9GlENTOe4yD7mqb+0GK3avZ9RyMTZUOxNDCbtpmuPOQuk+DyQPctWrpfGVNjm10WXgSVKK3G/YwNAa0ANGgAsB4ALnNtu7LCpYAQBAEAQEH2nb5bi1DQtzbG7r5eVhZ9jy7MZH+IF637O0NWnOq97suhZ977jVrvbY6wvRlAQBAEAssNXBQ2IDQBUww1GF9WKV9uxGXJsjmEbFU1FLLUQs3qiRznh8h3yzeJJbHfzdTnqeJKxiuW5KXIW1t1zMbX2m7p6Ox3n9p3wC5uC0RGnLlcQ9efPtS6OPT2JE51b7FsRlrtFQQBAEAQHjhfI5hAclx7Cpdn6k1lKwvw2UjrYh+SJOVuQz7J09E8CtDSGAhjKeq9klk/Xm/yWQm4smOG4hHUxNmheHxu0I58QRwI4grwdehUoTdOorNG4mmroylUZCAIAgCAIAgCAIAgCAIAgMXE69lNE+eU2YwXPM8gOZJsB3lW0KM61RU4Zsw2krs0XRPhr5nT4vUC0lQS2McogcyO4lrWjujvxX0ahRjRpRpxyS99uZoSd3c6OrTAQBAEAQBAEAQBAEAQBALoAgKJomvaWPaHMcCHNcAWkHIgg6hActxrZapweR1XhYMtIc5aU3cWgeqNXDkR2h9IXWnjcDSxcNWee57174E4TccjdbNbUQYg28TrSAXdE62+O8es3vHwXisbo6thH8autzWX06GbcJqWRu1oEwgCAIAgCAIAgCAIAgLdRO2NrpJHBrGi7nONmgDiSpQhKclGKu3uMN2IHGyTaOqEbN5mFwOu9+bTK4cB9Ig5D0QbnMgL2+itGLCR1p/O8+ZcF5s1KlTWyyOuU8LY2tjY0NY0BrWjIBoFgAOVl1youIAgCAIAgCAIAgCAIAgLdTO2JjpJHBrGguc5xs1rQLkk8kBy+nqJtoa1szXPhwuleHNcCWPkkbxB1DiPqtNtXKE5xhFyk7JZmUjpVNOXuJt2OHO65Wj8dWxdaUlG1JZPff3nw2c5ZOCilxMpdgqCAhe1fR3BWO8ogcaasvvCWPJrnc3tBGf0hY876LEoqSs1dGUyMSY3iGE9nEqYzQDIVMVjlzcbAfWDT4rgYvQFKp8VB6r4Zr1Xf0F0azWZJMG2mpay3UztL/Ud2JPquzPiLhecxOj8Rh/3kXbitq7S+M4yyNutImEAQBAEAQBAEBGcd24paW7Q/rptBHFZ2elnO80eGZ7l1cJofE19ttWPF+SzfhzlcqsUa2i2arsac2XECaahBDm07cpH+IOY/OdnyAvdeswWjqOEXwbZb5PP6L27mrOo5E/qqukwimbvFsFMwhjQATm46AC7nHUk5nIk8VvkDawTNkaHscHMcA5rmkFpBzBBGoQFxAEAQBAEAQBAEAQBAeE2zKA5XjmISbQ1RoKN5bh0RBqJxpJY5bvAi47I4kb2gCw3bawTvD6FkcbKanaGU8YsAOPeeZJubnUkleZrVJ6VrcjSdqUc3x97u3gbCSpq7zNwxgAsNAvR0qUaUFCCskUN3d2VKwwEAQHhF8jogIjjvRvQVd3dT1Mh9OAhmfeyxYfddAR9+w+J0n9hxISMGkc98hyG8Hj3bq0q2jcLW2zgr8Vs8LE1Ukt5ZfiuM01+vwsTAelCSSfYxzz+yFzKn2doP5JNdNn6FirsoPSC5nz+GVUZ/NP8bWrTl9m6n4ai6016k+XXAp/GjTDWnqgfzYvvkCr/AOHMR+eHbL/aZ5eIHSdA7zKWqd+rH9zyi+zmI3zj3+hjl4lX/ripkyp8Hqn30JbJb27sZA96vh9m3+Op2L6mOX5i612O1PmUsNM0+k8tLh73OP7C3aX2fwsfmbl128PUg60i8zo2qqrPEsTe5vGOG+573Wb+wunRwdCj+7glz229uZW5t5ku2f2No6CxggHWD8o/ty+xx83wbYLZIm/QGHi2GRVcToJ2B8ThYg/Ag6gjUEZhAQHDd/AJBSzuJoXvJp6k33WOfmYpxoy50IsDmeduNpPD4nWWJw8neP4eK5lv512bUW05RtqyOh0tSHjLXiP64LZwGkKeLhdbJLNcPpzkZwcWX10CAQBAEAQBAEAQBAQ/pFo66qZFSUQDYZnFs8u9ZzGW0I13CL3tmbBuV0BnYJg0dFC2iph2W5yPPnPflvOcRqT/ACAyC87pDEVMZW+5YfL8b8ujxyyuXwiorXl1G/hiDBYLtYbDU8PTVOC2Lv52VSk5O7K1sEQgCA0+12NjD6OWqsHOYAGtOQc9xDWg24XPuugLmBYqaimgnlj6p8zGv3Ll1t4XGdhwI4cVr1sVSoyjGo7OWXOSUW8jaLYIhAEAQHhaOQQACyA9QBAEAQBAEBj19FHURuhmY18TxZzXC4I/rjwQEA35cCkbHM90mGuIbDUHN9OTpFPzZwDv6HDx+jZ6/wB5wuyazXH68Vv6c7oTVtWWRPqOrEguCL2vloRzHMLa0fpGGKjZ7JrNea5vDeRnBxMldIrCAIAgCAIAgCAIDwN48VFQim5JbXmD1SAQBAEBzXpUeayqocJYfnZBLJY5iMXbf6vXn9UICdtYDKGgWYwWA4C2g+z3Lzsv+q0ql+Gmu/8Ay12F/wAtPpM9eiKAgCAtyTNbYOc0E5C5Aue6+qAuIAgCAICGdIm0E9A+jdC9rYpJwya7QSWbzDYE+b2Q9AS1k4LyyxuP/H81o0sdCpiZ4dJ3jn3ZdpNwajrF5bxAIAgLVVTMmY6ORgfG4FrmuF2uB1BCAiOC7O1NBOYYXiTD91z4t93y1O4EfJC/nsNza+ljf6XF0jo1zl94w71ai7/r3PJlsKltksiWUk++MxYjI8rrY0bjpYqm9eNpR2Phfm81mu8jUhqsvrpEAgCAIAgCAIAgCAIAgCAIDmWxzvLsYrcSOcUAMEXL1bt/VY4/4yqrVVSpyqSySb7DKV3Y6DhrMi86uP8AXxuuPoGk+SnXlnOT7vrctrPbbgZi7pSEAQHNulIdbX4TBqDPvEeEkFvhvICfxSkyubfsgad+X/lcfDYqtU0hVpN/BFZbM9m/PiWyilBPeZS7BUEAQHPum6m3sODxrHMx31g9n2vCAltDP1jo5BpJG131mg/cvPO1PTH98fL/AOS/Ol1m0XoSgIAgCAIAlgEAQBAEAQBAEAQBAEAQBACEBrKHA4aaN0VLE2Fj3b7gwWbvWAvbhk0Cw5LUx2GeJoOkpWvvzJQlqu5sImboA5BW4eiqNKNNbkkYk7u5WrjAQBAc32pPWbRYdFruRuk8MpnX/wBMICd0Wb5D32+JXn9E/Hi8RP8Aqt3y+hdV2RijNXoCkIAgIv0nU3W4VVD1WCT/ACntf/CgLWxVT1lDQvvc9SxhPfH2D8QV5/SPwaQw8+N15f8AsXw2wkiWr0BQEAQBAEAQBAEAQBAEAQBAEAQBAEAQBAEAQBAEAQGhl2XjdiLcTMj+tbH1QZ2ertZwuMr37TuKA2WHDzj9JcLQUWo1ZPNy8r+ZdW3dBmLulIQBAYuKUQqYJYHGzZWPjJGoD2ltx70BqMIwJuH00NNG972xucQ5+7vdt7pD5oA1JXC03BvkZLNT+vkXUnn0EhXdKQgCAIAgCAIAg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052" name="AutoShape 4" descr="data:image/jpeg;base64,/9j/4AAQSkZJRgABAQAAAQABAAD/2wCEAAkGBxQPERUQEBAUFRAWFxYVFhUVFhUVEhUUFBUWGBcXFhgYHCggGBwlHRYUITQhJSkrLi4uFx8zOD8sQygtLiwBCgoKDg0OGxAQGywkICQsLDQsLCwsLCw0LCwsLCwsLywtLC8sLS4sLC8sLCwtLCwsLCwsLCwsLCwsLCwtLC0sLP/AABEIAM4A9AMBEQACEQEDEQH/xAAbAAEAAQUBAAAAAAAAAAAAAAAABgIDBAUHAf/EAEwQAAEDAgMEBQcGCwcDBQAAAAEAAgMEEQUhMQYSQVEHEyJhcRQyQlKBkaEjM2KSscEVF0Nyc4Kis8LR8DQ1g5OjssNl0+EWJCVEZP/EABsBAQACAwEBAAAAAAAAAAAAAAACAwEEBQYH/8QAQREAAgECAgUKAwUHAgcAAAAAAAECAxEEMQUSIUFRE2FxgZGhscHR8CIy4QYUQlKSFTM0U2Jy8UPSFiMkorLC4v/aAAwDAQACEQMRAD8A7igCAIAgCAIAgCAIAgCAIAgNftD/AGSo/Qy/u3ICH9FUxZhERbr1k37xy5GmcZVwtFTpWve21X3NltKCk7M6AuuVBAEAQBAEAQBAEAQBAEAQBAEAQBAEAQBAEAQBAYGNYzDQxGaplEcdwLm5JcbkNaBm45E2HI8kBmRSB7Q5pBa4Agg3BBFwQeIQFaAIAgCA1+0P9kqP0Mv7tyAhfRh/c8P6Sb949ee+0n8NH+7yZfQ+Y6IvQlAQBAEAQGBjmMRUMLqiofuxt+s5x0a0cXHkgIdsPiNbWzSYlUPMVC9u5DT6hwBNni+nHtekTyAVGJxNPD03UqPYvdlzklFydkTqmlL23It/JUYDFyxNLlJR1drtzrj78DM46rsXlvEAgCAIAgCAIAgCAIAgCAIAgCAwcbwqOtgfTzNvG8WPNp4ObyINiPBAc52NxObDak4RVuzZc0zz5r4zcho7iASORDm8AuHpaNejKOLpNvVzjutx8nw2Mup2fws6jFIHAEaLq4bEQxFNVIZP3YqlFxdmVq8wEAQGv2h/slR+hl/duQEL6MP7nh/STfvHrz32k/ho/wB3ky+h8x0RehKAgCAIDDxfE4qSF9RO8MiYLk8e4AcSTkANUBzTDaKXaCfy6tBjwyIkQQX+cINs+f0jx80aEqmvXhQpupUdkiSTbsjo0EPWWJG7G3JrRkLDhbkvP0KNTSlXl6ytTXyx4+976lvLm1TVlmbABelSSVka56sgIAgCAIAgCAIAgCAIAgCAIAgCAifSHsp+EYA6Ls1kPbhfoSRYll+F7Cx4EA81hpNWYMHo82r8rjLZezURncmYRYhwuA+3C9iCOBBHJeaV9FYnVf7qfc/pv4rbuNh/8yPOidBemRrhAEBj19N10UkRNg9jmX1tvNIv8UBo8C2b8go2UkbzIGuc7eIDT2yTpfvXF05hquIoRjSjd63NwfGxbSkou7JIu0VBAEBj4hXR00TppnhkTBdzjoB954W43QHLqeGXaSo8oqA6LCIHHq49DK4ZHTidC4eaDutzLiq6tWFKDnN2SMpN7EdGpoA/da1oZCwBrWgWAAFgABpkvOU4VNLVuUqbKUclx973uyW9l7apqyzNkBZemjFRVlka56sgIAgCAIAgCAIAgCAIAgCAIAgCAIAgNGNlKcVclc1hFRIzcJBIZ3u3RkXGzb39Ud5Oti8NDE0nTnv7nxJRk4u6NtSRua2zjfl4KnRtCtQoKnWabWVuG731GajTd0KqqZCwySyNZGMy57g1o8Scgt8gQvFulSihduQ9ZUyaARN7N/znWv8Aq3QGuO2+KVGdLg5YOBnLvfZ3V/ArXliqMc5Lx8CSizwYntA7PqKRvdl/3SqXpChx7mZ1Gefh7Hos30VNK3ju23vZab7ipLSGHf4u5jUZW3pSkgyr8MqIeG83Nvs6wNHucVsQqwn8sk+hkWmiTYNt1QVdhHVMa85BknyTyeQD7bx8LqwwXdrtlo8UZHHLJI1jHh5DHWa8cWuHhodRfJAZ0eHhobCxoZAwANa3IADICy4eMwWIxmJUKmyktux5v18FltyujNRjszNg1thYaLswhGEVGKslkUt3PVMBAEAQGq2h2hp8Pj62plDQb7rRnI8jgxup+wcbIDD2Q2m/CEDqh1O+Bm+Qzf0kZYFr2njyyuLg2JVVatTox16jSXOZSbdkSAFWJpq6MHqyAgCAIDGxDEIqZnWTysjjuG7z3BrbuNgLnLMoCumqmSt3opGvb6zHBzfeEBeQBAEAQBAEB4TbM6IDn20HSPeTyTCovKqk5b4uYW8yLefbncNz1OijOcYLWk7Iylc11PsJNWvE+MVb5X6iFjrRt7rgWH6gHiVy6ukm9lJdb9CxU+JMsKwWClFqeCOPmWtG8fznau9pXPnOdT522TSSM+yjqGbiyw4ApIUHAzcpc24sdOXBVOII3i+xFFVXL6drHH04vk3X5ndyd7QVdTx2IpZSvzPaYcIs0LNncSwztYbWGaIf/Xmta3IAnd+qWLpUdM03sqq3Otq9fEg6T3G3wTpOjL/J8ShdSVAyJcD1J77nNgPM3HeuvCcZx1oO65ipqxP4pA8BzSHNIuCDcEHQgjUKRgqQBAeE2zOiAgG0PSJvSeR4TF5VVm43wLws5kHR9udw0cTwQGLg2w463yvFZPK6w2PVk70LOQOXbt6oAaOXFcnG6Wp0HydNa0+C8/TPoLYU29u4ncVIXWMmg0aMgB9y06OjK2Kmq2NfRFbvTq28XuJOooq0O0zmi2Q0XoIQjCKjFWSyRQeqQCAIAgNfjeCw10XU1Me/HcOtvOb2hexBaQeJQEepOjqjp97qYrFxvvF7xK24A3WytIeG5XtfUlcvG4bGTqKeHq6tllu37d67iyEopWkjI/A1TFbqayoaB6LyyoYfHrQZPc4LS+86Vo/PTU1xX0/2k9Wm8nYNxKvisHx00/MgyUrrcw1wkBPdvBSjp+nF2rU5Qfb428DHIvczOw7aDrXiOSlnhcb2LxG+LIE+fG9wF7Zb1l0KWk8JV+WouvZ42IOnJbjdgreTTV0QCyCzV1TIWOlleGRsBc5zjZoA1JKA5VX4pU7RSOgpi6DC2m0khFnTdxHG/qaAZu4NWricXCguL3InGNya4DgUFDH1VPGGj0nHN7zze7j9g4WXBqVZ1pa02XJJZG1AUoxMFQCuUDFyqylqGLnllhwM3KSFXKBm5QQqJRMlBColEkigha0kZNdjGDw1jOrqImvbwvk5p5tcM2nwUKderQlrU3b3vRlpPMhgoK7AnGWheamiuS+nf5zRqSAPb2mjxBtdejwOmada0Kvwy7n6dfbuKJ0mtqJ/sntZT4nHvwOtIAN+J1usZf7W8nDL7F2ik3yAie2+zNRiRiiZWGGksROwDtPzFrc+IsTYZGx0QGVgeARUTDBSRdW305DnJIebnanwGQ4WXn8TUx2KqyoUVqRWxye/o+nW0XxUIq72m7p6YM0158V0MDo2jhF8KvLi8/oVzqORfXQIBAEAQBAEAQBAEB4RfVRlGMlaSuCy+jYfR92S59XRGDq5wS6NngWKrJbz2ngEYIF8881bgsDTwkXGnezd9pic3LMuk2zOi3SByXGK2TaKrNNA8twuBwMkg/KuGhHP6I4DtHgFqYzFxw8L73kvPoJxjcn9BRsgjbFEwMjaLNaNAPvPfxXnNaU5a0ndsvyMpoV0UYLgC2YxIlYC2IxIms2lrJ6eAyUtP18280CO5GTjYnLlkroU03tMXIg/afGIxvyYOCwZkMJL7eDXOP7Ks5Gk/wARi7N9sntfBiQc1gdHOzz4X+eM7EtPpC+XAjiBda1ag4dBJM37gtKcSaLbgtaaMlDgtWaJFsrVmiSKCtWaJIhm0uybhJ5dhruprWEuLW2DZeeWgceRydx5rtaM0zKi1Sru8dz3r1Xh3FVSlfaiS7CbZsxJhjkb1VbH87Ebi9jYvYDna+RBzacjwJ9emmro1SWLICAIAgCAIAgCAIAgCAIAgCAIDnvSnjjz1eFUh/8Ac1Ng+3owm4IPLes659VruYUKlSNODnLJGUrs3OzuDsoadlPFo0dp3F7z5zj4/AWHBeRrV5V6jnL/AAuBspWVjOrKpsEb5pDaONrnvNibNYCXGwzOQOQVtKLk1FZswzG2f2gp69rnUshe1hDXXY9liRceeBfLkt2VCdJ2miN0zcNV0ERZdaFswiRZWGq9QMXKSFCUTJD8b2Qc/EIMQpZGQyNPy9wT1rchoNSW7zST9HkocolBxkLEocufNFiNTtFVzQQOkpoOvmBaBHe1w5wBPsBJ9iqhCEp2m7LiZbIdLtfiUA6ypwk9UPOLHG7RxJtvfGyteDw1R2hV28/tGNaS3EowDHIq+ETQE2vZzTk9jvVcPb4FcjF4adCepP8AyWxknkbArmzJooKoZkh22ez7w8YlQksrYu0Q38q1ozy9J1srekMuS72htJ8jJUKr+F5Pg/R92ZTVp32omexe0zMTpmzts2QdmVl77kls7c2nUHl4FexNU3yAIAgCAIAgCAIAgCAIAgCAt1M7Y2OkebMY0ucToGtFyfcEByzYCN1bU1OLzDtSPdHCD6LBa9vBoYy/c7mvP6axO1UF0vy9ewvpR3k/auPAtMLaKLfo6lnrQTD3xuW/hnapF868SEsiDdB8vYqmcd6J3sIeP4V2MctsX0lUDqTVRAyy81bUGRZWCtmLInjiq5syi05asyRactSZNFty1ZkkWytSZJEM2dwCWjxGqexgbQzNDm2c35y7TYNvcAF0o05LYxmJhWw0E38a8OnsIxi1J8CWFcKZcigqhmQsGSBV7zgeIsrYwRQ1J3J2jRribkgd2bx4PHFe00JjuXpclN/FHvX0y7DUrQs7o64xwIBBBBzBGYIPELuFJHdq9tKbC3RtqesvIHObuNDsmEA6kesEBoPxtUzvm6SskHAtjZb/AHqEqkI5tLrM2PPxnud83hNa7xYQPgCq3iqCznH9S9TOq+BQekKtd83gc1ubpHN+HU/eqnpDCrOpHtRnk5cDYYDtVXTzsZUYb1FOd7ekMgcW2aS3KwOZAGnFVPS2CX+ou/0M8lLgTBlS12h+BVlLSOHqq8JXXQ/NGHTksy8t0gQCp6UI2TPhFBWPcx74+yxp3ixxbdvauQbX8FGUoxWtJ2XOZsVfjK/6ViH+SP5qn73h/wCZH9S9TOpLgPxlf9KxD/JH80+94f8AmR/UvUakuBudmdrBXOe00lRT7gBvOwMa7eJFm55kW+IT75h/5kf1L1GpLgSNrr5g3CuhOM1rRd1zEWrEK6X8T6jDXsb587mwi2pBu549rWuH6ykDK2dw4UtLDANWMAd3vObz7XEleDr1+WrSqcX3bu43IqysbNqnBgqcwOBadCCD4EWW1CVtpFnJuh6UwV09M7UxuB/PgkAt7nP9y9Djfipxmvd0UwzOxtK0YMky40rZjIiVbytUzFgSouQsWyVRORItuK1Zski24rWmyRbctWbJItlas2SRQVqTJIpKpZkLBk120GFNrKaSnd6Y7J9V4za72ED4rZweJeGrRqrdnzreiMo6ysY3RFjLp6Q0svz9I7qnA+duZ7l/Czmf4a+jRkpJSWTNBk2kga4gua0kaXANvC6yCy6haTfPwGQXHq6Dw1WpKpJu7d8/oWqtJKwFAzkfeVhaBwX5X+pjlplQomer8SrY6GwUfwdrb8WY5WfEqFKz1QrVovBr/Tj2GOUlxK2xNGjR7lfDC0IK0YJdCRFyb3la2DBTIwOFjoVVWowrQdOeTzMptO6LHkDOR95XM/YWC/K/1S9SzlpjyBnI+8p+wsF+V/ql6jlpjyBnI+8p+wsF+V/ql6jlpl6KMNFhoulh6EKFNU6asl185W227s5v0pHrq7DKX0TIZHDmA+P7g/3qGNqcnh6kv6X4GYK8kS4FeCgzdZW1bUGRZcaVswZFnH8Yd+DMeE2kT5GyngOrnu2Q+xxkPsXo6L5bCW3pW7MvIoeyR2cFc2MiZUCrlMxY93lPXMWF1hzFiklVSkSsUOKolIkWyVrSZlFDitabJFsrWmySKStWbMlKqJBAEBC6B/kG0AAyhrYyD6oksT796P8A1V7jQdflcIovOLt1Zrxt1GnWjaR1RdgqCAIAgCAIAgCAIAgCAIDme239+4eOHVu/5f5Bc/S38HU6F4osp/MiXBeFizbKgVswkYZWCtiMiJBOl7Beupm1TBd0JIf3xPtc+x26fAuXa0XX1ZuD3+JVUjsubno4x7y2jaHOvNDaKS+psOw/9ZvHmHLOMp8lV5ntQi7olQcqFMzY93lLXFhvLDmLFJKrcjJSSqpSMooJWvKRkoJWvKRJFBK1psyUla8mSIbtTtyKKpZTxxdcfyoabPaXW3Gs4F2d7Hm3muzgNDvE0HVlLV4cNmbfN9SqdXVdiYNNwDYjLQ2uO42XFexlx6sAgvSgep8jrR50E4zHLJ//ABfFek+zlW1SdPik+x28yiutiZ1kG+Y0XrDVPUAQBAEAQBAEAQBAEAQHM+kr5LFMMnOhc6Mn9dg/5StPSENfC1I/0vu2+ROm7SRLV89TN0qBV0ZGCoFbEZGDyWNr2uY8BzHAtc06FrhYg+wrYhUcXdEbHHQZNnsR0c6mf/qQE/72H4jgHL08XHHYfg13P0fvI1/kZ2OirGTRtlicHRvAc1w0IK4ctaEnGWxouW0v3TXFhdY1wUkqDmZseEqqUgUEqmUiRSSteUjJSVRJkiN7abUNw+LKzqh4PVs/jd9EfE5c7b2jdHyxdTbsgs35Ln8CE56qIp0b7OOmk/CVTd2ZdFvaveSd6U9wzt358AuvprHxpw+60eu25fl9ebZvKqULvWZ01eVNkICI9KcW9h0h9V8Z97w3+IrsaClbGJcU/C/kVVvlJ9s/N1lJTyHV0MTvrRtP3r3BpmwQBAEAQBAEAQBAYFLjMEs8lNHMx08YBewG5aCbZ8LjiOFxe1wgM9AEBAumbDzJQNnZ59PKyQEahp7B9xcw/qrDSas8gbPCq0VEMc7dJGNf4bwzHsNx7F82r0nRqypvc2jfTurmWFBMyVAq2MjB6Cr4zMGq2mwGPEIDDJkRmx4HaY/mOY4EcR7Ct3CYyVCetHrXEhKN0czwXGqnAZzTVLC6Am5aNCD+UgJyN+I99ivQVaNLHU+Upvb72MpTcHZnWcKxWKrjEsEgew8tQeThq09xXAqwnSlqzVmXJp5GZvKrXMnhKg5gpJVbmZKSVVKRk8VEpGSI7XbcRUQMcREtTpug3ZGechH+0Z+Gq6mj9EVcS1Ofww4730euXSVzqKORFNltl5sTl8tri4wuN88nTcg0ejH4ezmutj9I0sDT+74a2sv+31l7ZXCDm7yOqsYGgNaAGgWAGQAGgA4BeRbbd2bRUsAICLdJp/8AjZvGL96xdbQf8bDr/wDFlVX5CZ7JC1BSD/8APB+6avdGmU7VYw+ipzPFTPqHBzR1cYdfdJ7TjutJAAudOWmqAwNmtt6evjMjWyxbrtx3WN7LXAAkFzbgCxGZtqqKmKo05qE5JN7duwkotq6JJFKHgOa4OadCCCD4EK8iVoAgCAxsSxCKmjdNPI2ONurnGw8BzPcMygObVm0lbjj3QYY009GDuyVT7tcRxsdW/mt7Wly26jKSirydkZsSLZXZeDD27tKzfnIs+oeBvm+ob6jb8By46rz9fSlXFTdHAq/GXDo9X1IuVNRV5krp4y1tibnmuvgsPOhRUJycnxfvxKptN3RdW2RMfEaNtRFJBILxyMcxw+i4EH7UBy/o8qXU758KnPytO9xZf0oyc7d1yHjuk7l5P7QYTVmsRHJ7H07u1eBtUZbLE4Xmy89upJmD0FWKRg9urFMGBjWDw1sfVVEYc3UHR7DzY7gf6K2cPi6lCWtTdvPpIuKeZzTENjq7DJDPQSPkZzjyltyfHpIPAHwC9FS0nhcXHUrpJ8+XU93vaUOEo7UZeF9Kb2disp7uGRdH2Hg/Sjdx9o8FCtoVS+KjPt2969DKq8USSn6RqB+sr2Hk+KT7WAj4rmz0Ri1lFPoa87E1UiXpNvaBov5UD4Ryk/Bip/ZWMf4O9epnlI8TVYh0n0zB8jHLK7hcCNntLs/2VsU9A4iXztR7/p3mHWjuIzPtLiOLEx0sZZGciIbgDufM7T2EX5LoxwGAwC16zu/6vKP+SDnOexEh2X6OY4CJawtlkGYjHzLT33zkPjYdxXNx2np1LwofCuO/6eJOFFLayeBeeLwgCAICF9LU+7Qbg1klY0Did0Of/CF3Ps/DWxWtwi/TzKaz+E6Zh9P1UUcfqMYz6rQPuXtDUMhAWJKRjrndAJzJGRJ7+a0cXo7D4rbUjt4rYycZyjkYEmD2JdGS13NpLHHxLcneByXK/ZWLw23CVdnB+7dyLOUjL5kIqiaIgSWcziSN1477t7LvCwWVpfEYfZi6TXOvbXf1Dkoy+Vmeyrac7/aulS0phakdaM+26K3TkiN7YbdQYd8kPlqs2DYGHO503yL7t8ssyeAXQIEXpdlqjEpBV43IQwZxUbDu2B9ax7A9u8eJFrLRxukKOEjeo9u5b374snCDlkT6joew1jWCKBos2NgDWgDkAuPHDYrSTU6/wU90ePvi+pFmtGnltZso4w0WAsF6ChQp0IKFNWRS227srVxgIAgOddKOByRujxekHy9PbrR68Iv2iONgSD9Fx9UKqvRhWpunPJ+79RmLad0bXAsXjrYGzxHJ2reLHDzmu7x8cjxXzzFYWeGqunPd3rib0ZKSujYLXJBAe3UkzAus6wF1nWBhYlhEFT8/BHJyLmguHg7UK6ji61H93JroZFxTzI9P0c0LvNjkZ+bK4/795b8dO4xZtPpS8rEORiWW9GlENTOe4yD7mqb+0GK3avZ9RyMTZUOxNDCbtpmuPOQuk+DyQPctWrpfGVNjm10WXgSVKK3G/YwNAa0ANGgAsB4ALnNtu7LCpYAQBAEAQEH2nb5bi1DQtzbG7r5eVhZ9jy7MZH+IF637O0NWnOq97suhZ977jVrvbY6wvRlAQBAEAssNXBQ2IDQBUww1GF9WKV9uxGXJsjmEbFU1FLLUQs3qiRznh8h3yzeJJbHfzdTnqeJKxiuW5KXIW1t1zMbX2m7p6Ox3n9p3wC5uC0RGnLlcQ9efPtS6OPT2JE51b7FsRlrtFQQBAEAQHjhfI5hAclx7Cpdn6k1lKwvw2UjrYh+SJOVuQz7J09E8CtDSGAhjKeq9klk/Xm/yWQm4smOG4hHUxNmheHxu0I58QRwI4grwdehUoTdOorNG4mmroylUZCAIAgCAIAgCAIAgCAIAgMXE69lNE+eU2YwXPM8gOZJsB3lW0KM61RU4Zsw2krs0XRPhr5nT4vUC0lQS2McogcyO4lrWjujvxX0ahRjRpRpxyS99uZoSd3c6OrTAQBAEAQBAEAQBAEAQBALoAgKJomvaWPaHMcCHNcAWkHIgg6hActxrZapweR1XhYMtIc5aU3cWgeqNXDkR2h9IXWnjcDSxcNWee57174E4TccjdbNbUQYg28TrSAXdE62+O8es3vHwXisbo6thH8autzWX06GbcJqWRu1oEwgCAIAgCAIAgCAIAgLdRO2NrpJHBrGi7nONmgDiSpQhKclGKu3uMN2IHGyTaOqEbN5mFwOu9+bTK4cB9Ig5D0QbnMgL2+itGLCR1p/O8+ZcF5s1KlTWyyOuU8LY2tjY0NY0BrWjIBoFgAOVl1youIAgCAIAgCAIAgCAIAgLdTO2JjpJHBrGguc5xs1rQLkk8kBy+nqJtoa1szXPhwuleHNcCWPkkbxB1DiPqtNtXKE5xhFyk7JZmUjpVNOXuJt2OHO65Wj8dWxdaUlG1JZPff3nw2c5ZOCilxMpdgqCAhe1fR3BWO8ogcaasvvCWPJrnc3tBGf0hY876LEoqSs1dGUyMSY3iGE9nEqYzQDIVMVjlzcbAfWDT4rgYvQFKp8VB6r4Zr1Xf0F0azWZJMG2mpay3UztL/Ud2JPquzPiLhecxOj8Rh/3kXbitq7S+M4yyNutImEAQBAEAQBAEBGcd24paW7Q/rptBHFZ2elnO80eGZ7l1cJofE19ttWPF+SzfhzlcqsUa2i2arsac2XECaahBDm07cpH+IOY/OdnyAvdeswWjqOEXwbZb5PP6L27mrOo5E/qqukwimbvFsFMwhjQATm46AC7nHUk5nIk8VvkDawTNkaHscHMcA5rmkFpBzBBGoQFxAEAQBAEAQBAEAQBAeE2zKA5XjmISbQ1RoKN5bh0RBqJxpJY5bvAi47I4kb2gCw3bawTvD6FkcbKanaGU8YsAOPeeZJubnUkleZrVJ6VrcjSdqUc3x97u3gbCSpq7zNwxgAsNAvR0qUaUFCCskUN3d2VKwwEAQHhF8jogIjjvRvQVd3dT1Mh9OAhmfeyxYfddAR9+w+J0n9hxISMGkc98hyG8Hj3bq0q2jcLW2zgr8Vs8LE1Ukt5ZfiuM01+vwsTAelCSSfYxzz+yFzKn2doP5JNdNn6FirsoPSC5nz+GVUZ/NP8bWrTl9m6n4ai6016k+XXAp/GjTDWnqgfzYvvkCr/AOHMR+eHbL/aZ5eIHSdA7zKWqd+rH9zyi+zmI3zj3+hjl4lX/ripkyp8Hqn30JbJb27sZA96vh9m3+Op2L6mOX5i612O1PmUsNM0+k8tLh73OP7C3aX2fwsfmbl128PUg60i8zo2qqrPEsTe5vGOG+573Wb+wunRwdCj+7glz229uZW5t5ku2f2No6CxggHWD8o/ty+xx83wbYLZIm/QGHi2GRVcToJ2B8ThYg/Ag6gjUEZhAQHDd/AJBSzuJoXvJp6k33WOfmYpxoy50IsDmeduNpPD4nWWJw8neP4eK5lv512bUW05RtqyOh0tSHjLXiP64LZwGkKeLhdbJLNcPpzkZwcWX10CAQBAEAQBAEAQBAQ/pFo66qZFSUQDYZnFs8u9ZzGW0I13CL3tmbBuV0BnYJg0dFC2iph2W5yPPnPflvOcRqT/ACAyC87pDEVMZW+5YfL8b8ujxyyuXwiorXl1G/hiDBYLtYbDU8PTVOC2Lv52VSk5O7K1sEQgCA0+12NjD6OWqsHOYAGtOQc9xDWg24XPuugLmBYqaimgnlj6p8zGv3Ll1t4XGdhwI4cVr1sVSoyjGo7OWXOSUW8jaLYIhAEAQHhaOQQACyA9QBAEAQBAEBj19FHURuhmY18TxZzXC4I/rjwQEA35cCkbHM90mGuIbDUHN9OTpFPzZwDv6HDx+jZ6/wB5wuyazXH68Vv6c7oTVtWWRPqOrEguCL2vloRzHMLa0fpGGKjZ7JrNea5vDeRnBxMldIrCAIAgCAIAgCAIDwN48VFQim5JbXmD1SAQBAEBzXpUeayqocJYfnZBLJY5iMXbf6vXn9UICdtYDKGgWYwWA4C2g+z3Lzsv+q0ql+Gmu/8Ay12F/wAtPpM9eiKAgCAtyTNbYOc0E5C5Aue6+qAuIAgCAICGdIm0E9A+jdC9rYpJwya7QSWbzDYE+b2Q9AS1k4LyyxuP/H81o0sdCpiZ4dJ3jn3ZdpNwajrF5bxAIAgLVVTMmY6ORgfG4FrmuF2uB1BCAiOC7O1NBOYYXiTD91z4t93y1O4EfJC/nsNza+ljf6XF0jo1zl94w71ai7/r3PJlsKltksiWUk++MxYjI8rrY0bjpYqm9eNpR2Phfm81mu8jUhqsvrpEAgCAIAgCAIAgCAIAgCAIDmWxzvLsYrcSOcUAMEXL1bt/VY4/4yqrVVSpyqSySb7DKV3Y6DhrMi86uP8AXxuuPoGk+SnXlnOT7vrctrPbbgZi7pSEAQHNulIdbX4TBqDPvEeEkFvhvICfxSkyubfsgad+X/lcfDYqtU0hVpN/BFZbM9m/PiWyilBPeZS7BUEAQHPum6m3sODxrHMx31g9n2vCAltDP1jo5BpJG131mg/cvPO1PTH98fL/AOS/Ol1m0XoSgIAgCAIAlgEAQBAEAQBAEAQBAEAQBACEBrKHA4aaN0VLE2Fj3b7gwWbvWAvbhk0Cw5LUx2GeJoOkpWvvzJQlqu5sImboA5BW4eiqNKNNbkkYk7u5WrjAQBAc32pPWbRYdFruRuk8MpnX/wBMICd0Wb5D32+JXn9E/Hi8RP8Aqt3y+hdV2RijNXoCkIAgIv0nU3W4VVD1WCT/ACntf/CgLWxVT1lDQvvc9SxhPfH2D8QV5/SPwaQw8+N15f8AsXw2wkiWr0BQEAQBAEAQBAEAQBAEAQBAEAQBAEAQBAEAQBAEAQGhl2XjdiLcTMj+tbH1QZ2ertZwuMr37TuKA2WHDzj9JcLQUWo1ZPNy8r+ZdW3dBmLulIQBAYuKUQqYJYHGzZWPjJGoD2ltx70BqMIwJuH00NNG972xucQ5+7vdt7pD5oA1JXC03BvkZLNT+vkXUnn0EhXdKQgCAIAgCAIAg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8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7256" y="332656"/>
            <a:ext cx="19907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2430016"/>
            <a:ext cx="8153400" cy="1143000"/>
          </a:xfrm>
        </p:spPr>
        <p:txBody>
          <a:bodyPr/>
          <a:lstStyle/>
          <a:p>
            <a:r>
              <a:rPr lang="sv-SE" dirty="0" smtClean="0"/>
              <a:t>Nytt koncept för stadsutveckling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22 maj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2430016"/>
            <a:ext cx="8153400" cy="1143000"/>
          </a:xfrm>
        </p:spPr>
        <p:txBody>
          <a:bodyPr/>
          <a:lstStyle/>
          <a:p>
            <a:r>
              <a:rPr lang="sv-SE" dirty="0" smtClean="0"/>
              <a:t>Resultatet från folkomröstningen på goteborg.se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22 maj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B00-8C2B-4338-A33F-770D6BC5E7B2}" type="datetime4">
              <a:rPr lang="sv-SE"/>
              <a:pPr/>
              <a:t>22 maj 2014</a:t>
            </a:fld>
            <a:endParaRPr lang="sv-S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200" dirty="0" smtClean="0"/>
              <a:t>WCM 8</a:t>
            </a:r>
            <a:endParaRPr lang="sv-SE" sz="3200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97013" y="3836988"/>
            <a:ext cx="6934200" cy="1752600"/>
          </a:xfrm>
        </p:spPr>
        <p:txBody>
          <a:bodyPr/>
          <a:lstStyle/>
          <a:p>
            <a:endParaRPr lang="sv-SE" b="1" dirty="0">
              <a:solidFill>
                <a:srgbClr val="006699"/>
              </a:solidFill>
            </a:endParaRPr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F763-5739-4701-91C4-1061988141C5}" type="datetime4">
              <a:rPr lang="sv-SE"/>
              <a:pPr/>
              <a:t>22 maj 2014</a:t>
            </a:fld>
            <a:endParaRPr lang="sv-SE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Pågår just nu</a:t>
            </a:r>
            <a:endParaRPr lang="sv-SE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560" y="1340768"/>
            <a:ext cx="8153400" cy="4005262"/>
          </a:xfrm>
        </p:spPr>
        <p:txBody>
          <a:bodyPr/>
          <a:lstStyle/>
          <a:p>
            <a:pPr marL="284400"/>
            <a:r>
              <a:rPr lang="sv-SE" dirty="0" smtClean="0"/>
              <a:t>Intraservice jobbar med uppgraderingen till WPS 8 och WCM 8. </a:t>
            </a:r>
          </a:p>
          <a:p>
            <a:pPr marL="284400"/>
            <a:r>
              <a:rPr lang="sv-SE" dirty="0" smtClean="0"/>
              <a:t>Webbenheten är med och testar </a:t>
            </a:r>
          </a:p>
          <a:p>
            <a:pPr marL="284400"/>
            <a:r>
              <a:rPr lang="sv-SE" dirty="0" smtClean="0"/>
              <a:t>Hela tidplanen framskjuten till hösten. </a:t>
            </a:r>
            <a:br>
              <a:rPr lang="sv-SE" dirty="0" smtClean="0"/>
            </a:br>
            <a:endParaRPr lang="sv-SE" dirty="0" smtClean="0"/>
          </a:p>
          <a:p>
            <a:pPr marL="284400"/>
            <a:r>
              <a:rPr lang="sv-SE" dirty="0" smtClean="0"/>
              <a:t>När själva uppgraderingen är klar kommer dagens innehåll, både kategorisidor och enhetssidor, att migreras över till WCM 8.</a:t>
            </a:r>
          </a:p>
          <a:p>
            <a:pPr marL="284400"/>
            <a:endParaRPr lang="sv-SE" dirty="0" smtClean="0"/>
          </a:p>
          <a:p>
            <a:pPr marL="284400"/>
            <a:r>
              <a:rPr lang="sv-SE" dirty="0" smtClean="0"/>
              <a:t>Det innebär att vi alla, under en period kommer att behöva uppdatera både dagens sidor och de som finns i WCM 8. Den perioden ska vara så kort som möjligt.</a:t>
            </a:r>
          </a:p>
          <a:p>
            <a:pPr marL="284400"/>
            <a:endParaRPr lang="sv-SE" dirty="0" smtClean="0"/>
          </a:p>
          <a:p>
            <a:pPr marL="284400"/>
            <a:r>
              <a:rPr lang="sv-SE" dirty="0" smtClean="0"/>
              <a:t>Vi återkommer med mer detaljer efter sommaren.</a:t>
            </a:r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 vet att…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08584" y="1556792"/>
            <a:ext cx="8153400" cy="4005262"/>
          </a:xfrm>
        </p:spPr>
        <p:txBody>
          <a:bodyPr/>
          <a:lstStyle/>
          <a:p>
            <a:pPr>
              <a:buNone/>
            </a:pPr>
            <a:r>
              <a:rPr lang="sv-SE" sz="1800" dirty="0" smtClean="0"/>
              <a:t>Det är många projekt om samma resurser på intraservice, därför tar det längre tid än planerat.</a:t>
            </a:r>
            <a:br>
              <a:rPr lang="sv-SE" sz="1800" dirty="0" smtClean="0"/>
            </a:br>
            <a:endParaRPr lang="sv-SE" sz="1800" dirty="0" smtClean="0"/>
          </a:p>
          <a:p>
            <a:pPr>
              <a:buNone/>
            </a:pPr>
            <a:r>
              <a:rPr lang="sv-SE" sz="1800" dirty="0" smtClean="0"/>
              <a:t>Men….</a:t>
            </a:r>
          </a:p>
          <a:p>
            <a:r>
              <a:rPr lang="sv-SE" sz="1800" dirty="0" smtClean="0"/>
              <a:t>Vi får en ny </a:t>
            </a:r>
            <a:r>
              <a:rPr lang="sv-SE" sz="1800" dirty="0" err="1" smtClean="0"/>
              <a:t>texteditor</a:t>
            </a:r>
            <a:r>
              <a:rPr lang="sv-SE" sz="1800" dirty="0" smtClean="0"/>
              <a:t>, som inte är beroende av Java-uppdateringar</a:t>
            </a:r>
          </a:p>
          <a:p>
            <a:r>
              <a:rPr lang="sv-SE" sz="1800" dirty="0" smtClean="0"/>
              <a:t>Mycket sker direkt på sidan</a:t>
            </a:r>
          </a:p>
          <a:p>
            <a:r>
              <a:rPr lang="sv-SE" sz="1800" dirty="0" smtClean="0"/>
              <a:t>De största förändringarna nu sker på kategorisidorna</a:t>
            </a:r>
          </a:p>
          <a:p>
            <a:r>
              <a:rPr lang="sv-SE" sz="1800" dirty="0" smtClean="0"/>
              <a:t>De som publicerat på  intranätet kommer att känna igen sig.</a:t>
            </a:r>
          </a:p>
          <a:p>
            <a:r>
              <a:rPr lang="sv-SE" sz="1800" dirty="0" smtClean="0"/>
              <a:t>Den största förändringen på enhetssidorna är </a:t>
            </a:r>
            <a:r>
              <a:rPr lang="sv-SE" sz="1800" dirty="0" err="1" smtClean="0"/>
              <a:t>texteditorn</a:t>
            </a:r>
            <a:r>
              <a:rPr lang="sv-SE" sz="1800" dirty="0" smtClean="0"/>
              <a:t>.</a:t>
            </a:r>
          </a:p>
          <a:p>
            <a:r>
              <a:rPr lang="sv-SE" sz="1800" dirty="0" smtClean="0"/>
              <a:t>Den stora förändringen för enhetssidorna kommer i och  med enhetssida 2.0</a:t>
            </a:r>
          </a:p>
          <a:p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22 maj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2560" y="2276872"/>
            <a:ext cx="8153400" cy="1143000"/>
          </a:xfrm>
        </p:spPr>
        <p:txBody>
          <a:bodyPr/>
          <a:lstStyle/>
          <a:p>
            <a:r>
              <a:rPr lang="sv-SE" dirty="0" smtClean="0"/>
              <a:t>Den obligatoriska grundutbildningen</a:t>
            </a:r>
            <a:br>
              <a:rPr lang="sv-SE" dirty="0" smtClean="0"/>
            </a:br>
            <a:r>
              <a:rPr lang="sv-SE" dirty="0" smtClean="0"/>
              <a:t>i nygammal kostym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22 maj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4941168"/>
            <a:ext cx="1328738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de hörn 6"/>
          <p:cNvSpPr/>
          <p:nvPr/>
        </p:nvSpPr>
        <p:spPr bwMode="auto">
          <a:xfrm>
            <a:off x="992560" y="4077072"/>
            <a:ext cx="7416824" cy="1728192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Rektangel med rundade hörn 5"/>
          <p:cNvSpPr/>
          <p:nvPr/>
        </p:nvSpPr>
        <p:spPr bwMode="auto">
          <a:xfrm>
            <a:off x="992560" y="1124744"/>
            <a:ext cx="5904656" cy="2736304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Grundutbildningen innehåller: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92560" y="1268760"/>
            <a:ext cx="8153400" cy="2736304"/>
          </a:xfrm>
        </p:spPr>
        <p:txBody>
          <a:bodyPr/>
          <a:lstStyle/>
          <a:p>
            <a:r>
              <a:rPr lang="sv-SE" b="1" dirty="0" err="1" smtClean="0"/>
              <a:t>Goteborg.se-kunskap</a:t>
            </a:r>
            <a:r>
              <a:rPr lang="sv-SE" b="1" dirty="0" smtClean="0"/>
              <a:t> </a:t>
            </a:r>
          </a:p>
          <a:p>
            <a:pPr lvl="1"/>
            <a:r>
              <a:rPr lang="sv-SE" dirty="0" smtClean="0"/>
              <a:t>Detta är goteborg.se – syfte, mål, </a:t>
            </a:r>
          </a:p>
          <a:p>
            <a:pPr lvl="1"/>
            <a:r>
              <a:rPr lang="sv-SE" dirty="0" smtClean="0"/>
              <a:t>Uppföljning  och kvalitetssäkring</a:t>
            </a:r>
            <a:br>
              <a:rPr lang="sv-SE" dirty="0" smtClean="0"/>
            </a:br>
            <a:r>
              <a:rPr lang="sv-SE" dirty="0" smtClean="0"/>
              <a:t> </a:t>
            </a:r>
          </a:p>
          <a:p>
            <a:r>
              <a:rPr lang="sv-SE" b="1" dirty="0" smtClean="0"/>
              <a:t>Klarspråk</a:t>
            </a:r>
          </a:p>
          <a:p>
            <a:pPr lvl="1"/>
            <a:r>
              <a:rPr lang="sv-SE" dirty="0" smtClean="0"/>
              <a:t>Skriva vårdat enkelt och begripligt och till någon</a:t>
            </a:r>
          </a:p>
          <a:p>
            <a:pPr lvl="1"/>
            <a:r>
              <a:rPr lang="sv-SE" dirty="0" smtClean="0"/>
              <a:t>Skriva för sökmotorerna</a:t>
            </a:r>
            <a:br>
              <a:rPr lang="sv-SE" dirty="0" smtClean="0"/>
            </a:b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22 maj 2014</a:t>
            </a:fld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5745088" y="1196752"/>
            <a:ext cx="316835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solidFill>
                  <a:srgbClr val="C00000"/>
                </a:solidFill>
              </a:rPr>
              <a:t>Höstens utbildningserbjudande finns med i redaktörsbrevet i juni!</a:t>
            </a:r>
            <a:endParaRPr lang="sv-SE" b="1" dirty="0">
              <a:solidFill>
                <a:srgbClr val="C0000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1208584" y="4149080"/>
            <a:ext cx="69847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v-SE" sz="2000" b="1" dirty="0" smtClean="0"/>
              <a:t> Publiceringskunskap</a:t>
            </a:r>
          </a:p>
          <a:p>
            <a:pPr lvl="1">
              <a:buFont typeface="Arial" pitchFamily="34" charset="0"/>
              <a:buChar char="•"/>
            </a:pPr>
            <a:r>
              <a:rPr lang="sv-SE" sz="2000" b="1" dirty="0" smtClean="0"/>
              <a:t> </a:t>
            </a:r>
            <a:r>
              <a:rPr lang="sv-SE" sz="2000" dirty="0" smtClean="0"/>
              <a:t>Hur du publicerar rent praktiskt i WCM och direkt på  sidan.</a:t>
            </a:r>
          </a:p>
          <a:p>
            <a:pPr lvl="1">
              <a:buFont typeface="Arial" pitchFamily="34" charset="0"/>
              <a:buChar char="•"/>
            </a:pPr>
            <a:r>
              <a:rPr lang="sv-SE" sz="2000" dirty="0" smtClean="0"/>
              <a:t> Praktiskt öva att skapa bra rubriker, länktexter, innehåll inom området där du ska publicera.</a:t>
            </a:r>
          </a:p>
          <a:p>
            <a:endParaRPr lang="sv-S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3" grpId="0" build="p"/>
      <p:bldP spid="5" grpId="0" animBg="1"/>
      <p:bldP spid="8" grpId="0"/>
    </p:bldLst>
  </p:timing>
</p:sld>
</file>

<file path=ppt/theme/theme1.xml><?xml version="1.0" encoding="utf-8"?>
<a:theme xmlns:a="http://schemas.openxmlformats.org/drawingml/2006/main" name="TEIK_mal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1_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bg-stad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TEIK_mall</Template>
  <TotalTime>252</TotalTime>
  <Words>321</Words>
  <Application>Microsoft Office PowerPoint</Application>
  <PresentationFormat>A4 (210 x 297 mm)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22</vt:i4>
      </vt:variant>
    </vt:vector>
  </HeadingPairs>
  <TitlesOfParts>
    <vt:vector size="24" baseType="lpstr">
      <vt:lpstr>TEIK_mall</vt:lpstr>
      <vt:lpstr>gbg-stad</vt:lpstr>
      <vt:lpstr>Välkommen! Idag ska vi prata om…</vt:lpstr>
      <vt:lpstr>Enhetssida 2.0</vt:lpstr>
      <vt:lpstr>Nytt koncept för stadsutveckling</vt:lpstr>
      <vt:lpstr>Resultatet från folkomröstningen på goteborg.se</vt:lpstr>
      <vt:lpstr>WCM 8</vt:lpstr>
      <vt:lpstr>Pågår just nu</vt:lpstr>
      <vt:lpstr>Vi vet att…</vt:lpstr>
      <vt:lpstr>Den obligatoriska grundutbildningen i nygammal kostym</vt:lpstr>
      <vt:lpstr>Grundutbildningen innehåller:</vt:lpstr>
      <vt:lpstr>Tillgänglighet och fina priser</vt:lpstr>
      <vt:lpstr>paus</vt:lpstr>
      <vt:lpstr>Fakta- och publiceringsansvar Behörigheter Kontaktuppfigter i TD respektive SG</vt:lpstr>
      <vt:lpstr>webblogg.goteborg.se</vt:lpstr>
      <vt:lpstr>Sommaren 2014</vt:lpstr>
      <vt:lpstr>Sommaren 2014</vt:lpstr>
      <vt:lpstr>I händelse av kris </vt:lpstr>
      <vt:lpstr>Krisinformation på goteborg.se</vt:lpstr>
      <vt:lpstr>Krisinformation på goteborg.se</vt:lpstr>
      <vt:lpstr>Krisportletten</vt:lpstr>
      <vt:lpstr>När det inte är ”kris”   men du behöver publicera akut på startsidan</vt:lpstr>
      <vt:lpstr>Förra mötets lappövning Temperaturmätningen</vt:lpstr>
      <vt:lpstr>Tack för idag!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Uppgradering till WPS 8</dc:title>
  <dc:creator>henjoh0419</dc:creator>
  <cp:lastModifiedBy>kerwis0324</cp:lastModifiedBy>
  <cp:revision>27</cp:revision>
  <cp:lastPrinted>2002-05-29T10:42:04Z</cp:lastPrinted>
  <dcterms:created xsi:type="dcterms:W3CDTF">2014-01-30T08:39:18Z</dcterms:created>
  <dcterms:modified xsi:type="dcterms:W3CDTF">2014-05-22T15:58:08Z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_SaveText">
    <vt:lpwstr>Spara till Notes</vt:lpwstr>
  </property>
  <property fmtid="{D5CDD505-2E9C-101B-9397-08002B2CF9AE}" pid="3" name="SW_SaveCloseOfficeText">
    <vt:lpwstr>Spara och Stäng Officedokument</vt:lpwstr>
  </property>
  <property fmtid="{D5CDD505-2E9C-101B-9397-08002B2CF9AE}" pid="4" name="SW_SaveCloseText">
    <vt:lpwstr>Spara och Stäng Notes dokument</vt:lpwstr>
  </property>
  <property fmtid="{D5CDD505-2E9C-101B-9397-08002B2CF9AE}" pid="5" name="SW_DocUNID">
    <vt:lpwstr>390E885C25B18F25C1257C360036484C</vt:lpwstr>
  </property>
  <property fmtid="{D5CDD505-2E9C-101B-9397-08002B2CF9AE}" pid="6" name="SW_DocHWND">
    <vt:r8>788288</vt:r8>
  </property>
  <property fmtid="{D5CDD505-2E9C-101B-9397-08002B2CF9AE}" pid="7" name="SW_IntOfficeMacros">
    <vt:lpwstr>Enabled</vt:lpwstr>
  </property>
  <property fmtid="{D5CDD505-2E9C-101B-9397-08002B2CF9AE}" pid="8" name="SW_CustomTitle">
    <vt:lpwstr>SWING Integrator 5 Document</vt:lpwstr>
  </property>
  <property fmtid="{D5CDD505-2E9C-101B-9397-08002B2CF9AE}" pid="9" name="SW_DialogTitle">
    <vt:lpwstr>SWING Integrator för Notes och Office</vt:lpwstr>
  </property>
  <property fmtid="{D5CDD505-2E9C-101B-9397-08002B2CF9AE}" pid="10" name="SW_PromptText">
    <vt:lpwstr>Vill du spara?</vt:lpwstr>
  </property>
  <property fmtid="{D5CDD505-2E9C-101B-9397-08002B2CF9AE}" pid="11" name="SW_NewDocument">
    <vt:lpwstr/>
  </property>
  <property fmtid="{D5CDD505-2E9C-101B-9397-08002B2CF9AE}" pid="12" name="SW_VisibleVBAMacroMenuItems">
    <vt:r8>127</vt:r8>
  </property>
  <property fmtid="{D5CDD505-2E9C-101B-9397-08002B2CF9AE}" pid="13" name="SW_EnabledVBAMacroMenuItems">
    <vt:r8>7</vt:r8>
  </property>
  <property fmtid="{D5CDD505-2E9C-101B-9397-08002B2CF9AE}" pid="14" name="SW_AddinName">
    <vt:lpwstr>SWINGINTEGRATOR525000.PPA</vt:lpwstr>
  </property>
</Properties>
</file>